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2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300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97" r:id="rId24"/>
    <p:sldId id="281" r:id="rId25"/>
    <p:sldId id="279" r:id="rId26"/>
    <p:sldId id="282" r:id="rId27"/>
    <p:sldId id="283" r:id="rId28"/>
    <p:sldId id="289" r:id="rId29"/>
    <p:sldId id="292" r:id="rId30"/>
    <p:sldId id="296" r:id="rId31"/>
    <p:sldId id="291" r:id="rId32"/>
    <p:sldId id="284" r:id="rId33"/>
    <p:sldId id="285" r:id="rId34"/>
    <p:sldId id="286" r:id="rId35"/>
    <p:sldId id="290" r:id="rId36"/>
    <p:sldId id="287" r:id="rId37"/>
    <p:sldId id="288" r:id="rId38"/>
    <p:sldId id="293" r:id="rId39"/>
    <p:sldId id="294" r:id="rId40"/>
    <p:sldId id="295" r:id="rId41"/>
    <p:sldId id="299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636" autoAdjust="0"/>
  </p:normalViewPr>
  <p:slideViewPr>
    <p:cSldViewPr snapToGrid="0">
      <p:cViewPr varScale="1">
        <p:scale>
          <a:sx n="51" d="100"/>
          <a:sy n="51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2136D-EE18-49B7-93D3-1E9842712024}" type="datetimeFigureOut">
              <a:rPr lang="th-TH" smtClean="0"/>
              <a:t>22/05/60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A02D8-0ACF-4F88-8C8F-A6886D309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9740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3-29T09:27:23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8707 5036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9993F-D5FA-4A2F-B107-34DBE98CEE38}" type="datetimeFigureOut">
              <a:rPr lang="th-TH" smtClean="0"/>
              <a:t>22/05/60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9C015-1112-4778-81A5-47E90C6F5C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6439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แก้ไขบทนิยามคำว่า</a:t>
            </a:r>
            <a:r>
              <a:rPr lang="th-TH" baseline="0" dirty="0" smtClean="0"/>
              <a:t> ข้าราชการ ในมาตรา 4 ซึ่งก็มีจะผลถึงมาตรา 17 ที่กำหนดตำแหน่งของการเบิกค่าเช่าที่พัก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C015-1112-4778-81A5-47E90C6F5C1E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520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แก้ไขบทนิยามคำว่า</a:t>
            </a:r>
            <a:r>
              <a:rPr lang="th-TH" baseline="0" dirty="0" smtClean="0"/>
              <a:t> ข้าราชการ ในมาตรา 4 ซึ่งก็มีจะผลถึงมาตรา 17 ที่กำหนดตำแหน่งของการเบิกค่าเช่าที่พัก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9C015-1112-4778-81A5-47E90C6F5C1E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487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648" y="1708880"/>
            <a:ext cx="9068586" cy="3732549"/>
          </a:xfrm>
        </p:spPr>
        <p:txBody>
          <a:bodyPr/>
          <a:lstStyle/>
          <a:p>
            <a:r>
              <a:rPr lang="th-TH" sz="43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43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43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sz="43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43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กฏ ระเบียบ แนวทางปฏิบัติ ด้านการเงิน</a:t>
            </a:r>
            <a:r>
              <a:rPr lang="en-US" sz="43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3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การคลัง</a:t>
            </a:r>
            <a:r>
              <a:rPr lang="en-US" sz="43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en-US" sz="43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en-US" sz="43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en-US" sz="43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en-US" sz="43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en-US" sz="43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                                                                       พรวิภา เอนกสัมพันธ์</a:t>
            </a:r>
            <a:b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                                                        กลุ่มตรวจสอบใบสำคัญ กองคลัง</a:t>
            </a:r>
            <a:r>
              <a:rPr lang="en-US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en-US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en-US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                                                                              24 </a:t>
            </a: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พฤษภาคม 2560</a:t>
            </a:r>
            <a:endParaRPr lang="th-TH" sz="2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10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659568"/>
            <a:ext cx="10849707" cy="5696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มาตรา </a:t>
            </a:r>
            <a:r>
              <a:rPr lang="th-TH" sz="36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๒๗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การเดินทางไปราชการโดยเครื่องบิน ให้เป็นไปตามหลักเกณฑ์ดังต่อไปนี้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(1) ชั้น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ธุรกิจ สําหรับผู้ดํารงตําแหน่งดังต่อไปนี้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...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(2) ชั้น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ประหยัด สําหรับผู้ดํารงตําแหน่งดังต่อไปนี้ 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(ก) ผู้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ดํารงตําแหน่งประเภทบริหารระดับสูง ได้แก่ รองปลัดกระทรวง ผู้ตรวจราชการ อธิบดีหรือตำแหน่งที่เทียบเท่า ผู้ว่าราชการจังหวัด เอกอัครราชทูต ตำแหน่งประเภทวิชาการระดับทรงคุณวุฒิ ตำแหน่งประเภทบริหารระดับต้น ตำแหน่งประเภทอำนวยการระดับสูง หรือตำแหน่งที่เทียบเท่า หรือข้าราชการทหารซึ่งมียศพลตรี พลเรือตรี พลอากาศตรี ขึ้นไป หรือข้าราชการตำรวจซึ่งมียศพลตำรวจตรี ขึ้นไป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Callout 4"/>
          <p:cNvSpPr/>
          <p:nvPr/>
        </p:nvSpPr>
        <p:spPr>
          <a:xfrm>
            <a:off x="7510070" y="1379095"/>
            <a:ext cx="2788173" cy="1064302"/>
          </a:xfrm>
          <a:prstGeom prst="wedgeEllipseCallout">
            <a:avLst>
              <a:gd name="adj1" fmla="val -58121"/>
              <a:gd name="adj2" fmla="val -70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เดินทางไปราชการ</a:t>
            </a:r>
          </a:p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ภายในประเทศ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740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659568"/>
            <a:ext cx="10849707" cy="5696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	(ข) ผู้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ดำรงตำแหน่งประเภทวิชาการระดับเชี่ยวชาญ ตำแหน่งประเภททั่วไประดับทักษะพิเศษ ตำแหน่งประเภทอำนวยการระดับต้น ตำแหน่งประเภทวิชาการระดับชำนาญการพิเศษ ตำแหน่งประเภททั่วไประดับอาวุโส ตำแหน่งประเภทวิชาการระดับชำนาญการ ตำแหน่งประเภททั่วไประดับชำนาญงานหรือข้าราชการทหารซึ่งมียศพันโท นาวาโท นาวาอากาศโท ขึ้นไป หรือข้าราชการตำรวจซึ่งมียศพันตำรวจโท ขึ้นไป ทั้งนี้ นอกจากที่ระบุใน (ก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(ค) ผู้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ดำรงตำแหน่งระดับ หรือยศ ต่ำกว่าที่ระบุใน (ก) หรือ (ข) เฉพาะกรณีที่มีความจำเป็นรีบด่วนเพื่อประโยชน์แก่ทางราชการ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68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659568"/>
            <a:ext cx="10849707" cy="5696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ใน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กรณีผู้เดินทางตาม (2) (ก) มีความจำเป็นต้องโดยสารเครื่องบินในชั้นสูงกว่าสิทธิให้ผู้ดำรงตำแหน่งที่เดินทางดังกล่าวสามารถเดินทางและเบิกค่าโดยสารเครื่องบินในชั้นที่สูงกว่าสิทธิได้โดยต้องได้รับอนุมัติจากปลัดกระทรวงเจ้าสังกัด ผู้บัญชาการหน่วยบัญชาการถวายความปลอดภัยรักษาพระองค์ สมุหราชองค์รักษ์ ผู้บัญชาการทหารสูงสุด ผู้บัญชาการทหารบก ผู้บัญชาการทหารเรือ ผู้บัญชาการทหารอากาศ และผู้บัญชาการตำรวจแห่งชาติ สำหรับส่วนราชการใดที่ไม่มีปลัดกระทรวงให้ผู้บังคับบัญชาที่มีอำนาจเช่นเดียวกับปลัดกระทรวงเป็นผู้อนุมัติ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เดินทางซึ่งไม่เข้าหลักเกณฑ์ตาม (1) หรือ (2) จะเบิกค่าใช้จ่ายได้ไม่เกินค่าพาหนะในการเดินทางภาคพื้นดินระยะเดียวกันตามสิทธิซึ่งผู้เดินทางจะพึงเบิกได้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03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329784"/>
            <a:ext cx="10849707" cy="62508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คำสั่งกรมพัฒนาที่ดินที่ 873/2559 เรื่อง มอบอำนาจให้รองอธิบดีกรมพัฒนาที่ดิน                 สั่งและปฏิบัติราชการแทนอธิบดีกรมพัฒนาที่ดิน (เพิ่มเติม)</a:t>
            </a: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“ให้รองอธิบดีกรมพัฒนาที่ดิน มีอำนาจอนุมัติให้ข้าราชการ ระดับอาวุโส (ยกเว้นผู้อำนวยการสถานีพัฒนาที่ดิน) ระดับชำนาญงาน ระดับปฏิบัติงาน ระดับชำนาญการ ระดับปฏิบัติการ พนักงานราชการ และลูกจ้างประจำ ซึ่งสังกัดหน่วยงานที่รองอธิบดีฯ มีอำนาจสั่งการ อนุญาต อนุมัติ ควบคุม กำกับ ดูแล เดินทางไปราชการโดยเครื่องบินในกรณีจำเป็นเร่งด่วน เว้นแต่การเดินทางไปราชการเป็นคณะกับอธิบดี รองอธิบดี ผู้อำนวยการสำนัก/ศูนย์/กอง ผู้อำนวยการกลุ่มพัฒนาระบบบริหาร ผู้อำนวยการกลุ่มตรวจสอบภายใน เลขานุการกรม หรือผู้อำนวยการสำนักงานพัฒนาที่ดินเขต  </a:t>
            </a: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สำหรับข้าราชการ พนักงานราชการ และลูกจ้างประจำดังกล่าว ที่มิได้สังกัดหน่วยงานดังกล่าวข้างต้น ให้ขออนุมัติโดยตรงต่ออธิบดีกรมพัฒนาที่ดิน”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50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518" y="1918740"/>
            <a:ext cx="10495997" cy="43621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มาตรา </a:t>
            </a:r>
            <a:r>
              <a:rPr lang="th-TH" sz="36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๕๓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การเดินทางไปราชการต่างประเทศโดยเครื่องบินจากประเทศไทยไปต่างประเทศหรือจากต่างประเทศกลับประเทศไทย หรือการเดินทางในต่างประเทศ สำหรับผู้ดำรงตำแหน่งดังต่อไปนี้ ให้เดินทางโดยชั้นหนึ่ง 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(1) หัวหน้า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คณะผู้แทนรัฐบาล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....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(6) ผู้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ดํารงตําแหน่งประเภทบริหารระดับสูง ตําแหน่งหัวหน้าส่วนราชการระดับกระทรวง หรือตำแหน่งที่เทียบเท่า สมุหราชองครักษ์ ผู้บัญชาการทหารสูงสุด ผู้บัญชาการทหารบก ผู้บัญชาการทหารเรือ ผู้บัญชาการทหารอากาศ และผู้บัญชาการตำรวจแห่งชาติ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การเดินทางไปราชการต่างประเทศชั่วคราว</a:t>
            </a:r>
            <a:endParaRPr lang="th-TH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140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659568"/>
            <a:ext cx="10849707" cy="5696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มาตรา </a:t>
            </a: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๕๓/๑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การเดินทางไปราชการต่างประเทศโดยเครื่องบินจากประเทศไทยไปต่างประเทศ หรือจากต่างประเทศกลับประเทศไทย หรือการเดินทางในต่างประเทศที่มี</a:t>
            </a:r>
            <a:r>
              <a:rPr lang="th-TH" sz="3600" u="sng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ระยะเวลาในการเดินทางตั้งแต่เก้าชั่วโมงขึ้นไป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ให้เป็นไปตามหลักเกณฑ์ดังต่อไปนี้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(๑) </a:t>
            </a:r>
            <a:r>
              <a:rPr lang="th-TH" sz="3600" u="sng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ชั้นหนึ่ง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สำหรับผู้ดํารงตําแหน่งประเภทบริหารระดับสูง ได้แก่ รองปลัดกระทรวง ผู้ตรวจราชการ อธิบดี หรือตำแหน่งที่เทียบเท่า ผู้ว่าราชการจังหวัด เอกอัครราชทูต ตำแหน่งประเภทวิชาการระดับทรงคุณวุฒิ หรือตำแหน่งที่เทียบเท่า หรือข้าราชการทหารซึ่งมียศพลเอก พลเรือเอก พลอากาศเอก พลโท พลเรือโท พลอากาศโท หรือข้าราชการตำรวจซึ่งมียศพลตำรวจเอก พลตำรวจโท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87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659567"/>
            <a:ext cx="10849707" cy="58311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(๒) ชั้น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ธุรกิจหรือชั้นระหว่างชั้นหนึ่งกับชั้นประหยัด สําหรับผู้ดํารงตําแหน่งประเภทบริหารระดับต้น ตําแหน่งประเภทอํานวยการระดับสูง หรือตำแหน่งที่เทียบเท่า หรือข้าราชการทหารซึ่งมียศพลตรี พลเรือตรี พลอากาศตรี หรือข้าราชการตำรวจซึ่งมียศพลตำรวจตรี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(๓) ชั้น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ประหยัด สําหรับผู้ดํารงตําแหน่งระดับ ชั้น หรือยศ นอกจากที่ระบุใน (๑) และ (๒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ใน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กรณีผู้เดินทางตาม (2) มีความจำเป็นต้องโดยสารเครื่องบินในชั้นที่สูงกว่าสิทธิ ให้ผู้ดำรงตำแหน่งที่เดินทางดังกล่าวสามารถเดินทางและเบิกค่าโดยสารเครื่องบินในชั้นที่สูงกว่าสิทธิได้ โดยต้องได้รับอนุมัติจากปลัดกระทรวงเจ้าสังกัด ..... สำหรับส่วนราชการใดที่ไม่มีปลัดกระทรวงให้ผู้บังคับบัญชาที่มี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อำนาจเช่นเดียวกับ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ปลัดกระทรวงเป็นผู้อนุมัติ</a:t>
            </a: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65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659568"/>
            <a:ext cx="10849707" cy="5696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มาตรา ๕๓/๒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เดินทางไปราชการต่างประเทศโดยเครื่องบินจากประเทศไทยไปต่างประเทศ หรือจากต่างประเทศกลับประเทศไทย หรือการเดินทางในต่างประเทศที่มี</a:t>
            </a:r>
            <a:r>
              <a:rPr lang="th-TH" sz="3600" u="sng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ระยะเวลาในการเดินทางต่ำกว่าเก้าชั่วโมง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ให้เป็นไปตามหลักเกณฑ์ดังต่อไปนี้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(๑) </a:t>
            </a:r>
            <a:r>
              <a:rPr lang="th-TH" sz="3600" u="sng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ชั้น</a:t>
            </a:r>
            <a:r>
              <a:rPr lang="th-TH" sz="3600" u="sng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ธุรกิจ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สำหรับผู้ดํารงตําแหน่งประเภทบริหารระดับสูง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ได้แก่ 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รองปลัดกระทรวง ผู้ตรวจราชการ อธิบดี หรือตำแหน่งที่เทียบเท่า ผู้ว่าราชการจังหวัด เอกอัครราชทูต ตำแหน่งประเภทวิชาการระดับทรงคุณวุฒิ หรือตำแหน่งที่เทียบเท่า หรือข้าราชการทหารซึ่งมียศพลเอก พลเรือเอก พลอากาศเอก พลโท พลเรือโท พลอากาศโท หรือข้าราชการตำรวจซึ่งมียศพลตำรวจเอก พลตำรวจโท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227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659568"/>
            <a:ext cx="10849707" cy="569626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(๒) </a:t>
            </a:r>
            <a:r>
              <a:rPr lang="th-TH" sz="3600" u="sng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ชั้น</a:t>
            </a:r>
            <a:r>
              <a:rPr lang="th-TH" sz="3600" u="sng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ประหยัด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สําหรับผู้ดํารงตําแหน่งประเภทบริหารระดับต้น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ตําแหน่ง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ประเภทอํานวยการระดับสูง ตำแหน่งประเภทวิชาการระดับเชี่ยวชาญ ตำแหน่งประเภททั่วไประดับทักษะพิเศษ ตำแหน่งประเภทอำนวยการระดับต้น ตำแหน่งประเภทวิชาการระดับชำนาญการพิเศษ ตำแหน่งประเภททั่วไประดับอาวุโส ตำแหน่งประเภทวิชาการระดับชำนาญการ ตำแหน่งประเภททั่วไประดับชำนาญงาน ตำแหน่งประเภทวิชาการระดับปฏิบัติการ ตำแหน่งประเภททั่วไประดับปฏิบัติงาน หรือตำแหน่งที่เทียบเท่า หรือข้าราชการทหารซึ่งมียศพลตรี พลเรือตรี พลอากาศตรี ลงมา หรือข้าราชการตำรวจซึ่งมียศพลตำรวจตรี ลงมา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13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809468"/>
            <a:ext cx="10849707" cy="554636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ในกรณีผู้เดินทางตาม (1) และ (2) มีความจำเป็นต้องโดยสารเครื่องบินในชั้นที่สูงกว่าสิทธิ ให้ผู้ดำรงตำแหน่งที่เดินทางดังกล่าวสามารถเดินทางและเบิกค่าโดยสารเครื่องบินในชั้นที่สูงกว่าสิทธิได้ โดยต้องได้รับอนุมัติจากปลัดกระทรวงเจ้าสังกัด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... สำหรับ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ส่วนราชการใดที่ไม่มีปลัดกระทรวง ให้ผู้บังคับบัญชาที่มีอำนาจเช่นเดียวกับปลัดกระทรวง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เป็นผู้อนุมัติ</a:t>
            </a:r>
          </a:p>
          <a:p>
            <a:pPr marL="0" lvl="0" indent="0"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** ผู้เดินทางตาม (1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 ผู้ดํารงตําแหน่งประเภทบริหาร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ระดับสูง</a:t>
            </a:r>
          </a:p>
          <a:p>
            <a:pPr marL="0" lv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** ผู้เดินทางตาม (2) 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ผู้ดํารงตําแหน่งประเภทบริหารระดับต้น ตําแหน่งประเภทอํานวยการระดับสูง</a:t>
            </a: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270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หัวข้อบรรยาย</a:t>
            </a:r>
            <a:endParaRPr lang="th-TH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0"/>
            <a:ext cx="10681855" cy="3931920"/>
          </a:xfrm>
        </p:spPr>
        <p:txBody>
          <a:bodyPr>
            <a:normAutofit fontScale="85000" lnSpcReduction="10000"/>
          </a:bodyPr>
          <a:lstStyle/>
          <a:p>
            <a:r>
              <a:rPr lang="th-TH" sz="44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พระ</a:t>
            </a:r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ราชกฤษฎีกาค่าใช้จ่ายในการเดินทางไปราชการ </a:t>
            </a:r>
            <a:r>
              <a:rPr lang="th-TH" sz="44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(ฉบับที่ 9) พ.ศ. 2560</a:t>
            </a:r>
          </a:p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4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หลักเกณฑ์และหลักฐานประกอบการเบิกจ่ายค่าใช้จ่ายในการ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4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เดินทางไปราชการ</a:t>
            </a:r>
          </a:p>
          <a:p>
            <a:r>
              <a:rPr lang="th-TH" sz="44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ระเบียบกระทรวงการคลัง ว่าด้วยค่าใช้จ่ายในการฝึกอบรม การจัดงาน                           และการประชุมระหว่าง</a:t>
            </a:r>
            <a:r>
              <a:rPr lang="th-TH" sz="44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ประเทศ</a:t>
            </a:r>
          </a:p>
          <a:p>
            <a:r>
              <a:rPr lang="th-TH" sz="44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สวัสดิการค่ารักษาพยาบาล สวัสดิการค่าเล่าเรียนบุตร</a:t>
            </a:r>
          </a:p>
          <a:p>
            <a:pPr marL="0" indent="0">
              <a:buNone/>
            </a:pPr>
            <a:endParaRPr lang="th-TH" sz="44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642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52" y="1079293"/>
            <a:ext cx="10849707" cy="51566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เว้น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แต่ผู้ดำรงตำแหน่งประเภทวิชาการระดับเชี่ยวชาญ ตำแหน่งประเภททั่วไประดับทักษะพิเศษ ตำแหน่งประเภทอำนวยการระดับต้น ตำแหน่งประเภทวิชาการระดับชำนาญการพิเศษ ตำแหน่งประเภททั่วไประดับอาวุโส ตำแหน่งประเภทวิชาการระดับชำนาญการ ตำแหน่งประเภททั่วไประดับชำนาญงาน ตำแหน่งประเภทวิชาการระดับปฏิบัติการ ตำแหน่งประเภททั่วไประดับปฏิบัติงาน หรือตำแหน่งที่เทียบเท่า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....</a:t>
            </a:r>
          </a:p>
          <a:p>
            <a:pPr marL="0" lv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         ให้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โดยสารชั้นประหยัด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367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1" y="642594"/>
            <a:ext cx="11042188" cy="137160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หลักเกณฑ์และหลักฐานประกอบการเบิกจ่ายค่าใช้จ่ายในการเดินทางไปราชการ</a:t>
            </a:r>
            <a:endParaRPr lang="th-TH" sz="40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595548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หนังสือกระทรวงการคลังด่วนที่สุด ที่ กค 0408.4 / ว 165 ลงวันที่ 22 ธันวาคม 2559  เรื่องหลักเกณฑ์และหลักฐานประกอบการเบิกจ่ายค่าใช้จ่ายในการเดินทางไปราชการในราชอาณาจักรและการเดินทางไปราชการต่างประเทศ และวิธีปฏิบัติกรณีผู้เดินทางทำหลักฐานประกอบการเบิกจ่ายสูญหาย</a:t>
            </a:r>
          </a:p>
          <a:p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072" y="2092627"/>
            <a:ext cx="10681855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40207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52" y="1079293"/>
            <a:ext cx="10849707" cy="51566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บัตรโดยสารเครื่องบิน (กรณีเดินทางไปราชการภายในประเทศ)</a:t>
            </a:r>
          </a:p>
          <a:p>
            <a:pPr marL="0" lv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ซื้อบัตรโดยสารเครื่องบินกับบริษัทสายการบิน หรือ ผู้ประกอบธุรกิจนำเที่ยว หรือผ่านระบบอิเล็กทรอนิกส์ หรือตัวแทนจำหน่าย</a:t>
            </a:r>
          </a:p>
          <a:p>
            <a:pPr marL="0" lv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ให้เบิกค่าใช้จ่ายที่เป็นค่าพาหนะ รวมถึงค่าสัมภาระและค่าธรรมเนียม หรือค่าบริการที่สายการบินเรียกเก็บได้</a:t>
            </a:r>
          </a:p>
          <a:p>
            <a:pPr marL="0" lv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ค่าบริการเลือกที่นั่ง ค่าบริการอาหารและเครื่องดื่ม ค่าประกันชีวิต ค่าประกันภัยภาคสมัครใจ ค่าบริการผ่านบัตรเครดิต   </a:t>
            </a:r>
            <a:r>
              <a:rPr lang="th-TH" sz="3600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ไม่สามารถเบิกจ่ายได้</a:t>
            </a:r>
            <a:endParaRPr lang="th-TH" sz="36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93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26" y="689548"/>
            <a:ext cx="11212643" cy="581618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หลักฐานการเบิกจ่ายเงินค่าบัตรโดยสารเครื่องบิน (กรณีเดินทางไปราชการภายในประเทศ)</a:t>
            </a:r>
          </a:p>
          <a:p>
            <a:pPr lvl="0">
              <a:buFontTx/>
              <a:buChar char="-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ใบเสร็จรับเงินของบริษัทสายการบิน หรือตัวแทนจำหน่าย หรือ ผู้ประกอบธุรกิจนำเที่ยว</a:t>
            </a:r>
          </a:p>
          <a:p>
            <a:pPr marL="0" lv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หรือ ใบรับเงินที่แสดงรายละเอียดการเดินทางซึ่งระบุชื่อสายการบิน วันที่ออก ชื่อ/สกุลผู้เดินทาง ต้นทาง – ปลายทาง เลขที่เที่ยวบิน วันเวลาที่เดินทาง จำนวนเงิน ที่พิมพ์ออกจากระบบอิเล็กทรอนิกส์</a:t>
            </a:r>
          </a:p>
          <a:p>
            <a:pPr marL="0" lvl="0" indent="0">
              <a:buNone/>
            </a:pPr>
            <a:r>
              <a:rPr lang="th-TH" sz="3600" u="sng" dirty="0" smtClean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เอกสารที่ขอเพิ่มเติม</a:t>
            </a:r>
          </a:p>
          <a:p>
            <a:pPr lvl="0">
              <a:buFontTx/>
              <a:buChar char="-"/>
            </a:pPr>
            <a:r>
              <a:rPr lang="en-US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Boarding Pass</a:t>
            </a:r>
          </a:p>
          <a:p>
            <a:pPr lvl="0">
              <a:buFontTx/>
              <a:buChar char="-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กรณีใช้ใบเสร็จรับเงินเป็นหลักฐานการเบิกจ่ายเงิน แล้วมีรายละเอียดการเดินทางไม่ครบ ขอให้แนบ </a:t>
            </a:r>
            <a:r>
              <a:rPr lang="en-US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Itinerary receipt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หรือ ใบรับเงิน เป็นหลักฐานประกอบเพิ่ม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0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98" y="659567"/>
            <a:ext cx="11005662" cy="557634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บัตรโดยสารเครื่องบิน (กรณีเดินทางไปราชการต่างประเทศ)</a:t>
            </a:r>
          </a:p>
          <a:p>
            <a:pPr marL="0" lv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ให้ซื้อบัตรโดยสารเครื่องบินของบริษัทการบินไทย จำกัด (มหาชน) </a:t>
            </a:r>
          </a:p>
          <a:p>
            <a:pPr marL="0" lv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หากราคาบัตรโดยสารของสายการบินอื่นมีราคาต่ำกว่าราคาบัตรโดยสารที่ซื้อกับการบินไทยไม่น้อยกว่าร้อยละ 25  หัวหน้าส่วนราชการสามารถจัดซื้อบัตรโดยสารจาก    สายการบินนั้นได้</a:t>
            </a:r>
          </a:p>
          <a:p>
            <a:pPr marL="0" lv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 กรณีซื้อบัตรโดยสารของการบินไทยโดยผ่านตัวแทนจำหน่าย หรือผู้ประกอบธุรกิจนำเที่ยว สามารถดำเนินการได้โดยราคาที่ซื้อจะต้องต่ำกว่าราคาค่าบัตรโดยสารที่ซื้อจาก  บริษัท การบินไทย จำกัด (มหาชน)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36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552" y="1079293"/>
            <a:ext cx="10849707" cy="51566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กรณีผู้เดินทางทำหลักฐานประกอบการเบิกจ่ายเงินสูญหาย</a:t>
            </a:r>
          </a:p>
          <a:p>
            <a:pPr marL="742950" lvl="0" indent="-742950"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ให้ขอสำเนาหรือภาพถ่ายใบเสร็จรับเงินหรือใบรับเงินที่แสดงรายละเอียดการเดินทางจากบริษัทสายการบิน หรือตัวแทนจำหน่าย </a:t>
            </a:r>
          </a:p>
          <a:p>
            <a:pPr marL="742950" lvl="0" indent="-742950"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หากไม่สามารถขอสำเนาได้ ..... ให้ทำหนังสือรับรองการจ่ายเงินโดยชี้แจงสาเหตุของการหาย แล้วให้ทำคำรับรองว่ายังไม่เคยนำฉบับจริงมาเบิกจากทางราชการ แม้หากค้นพบภายหลังก็จะไม่นำมาเบิกเงินกับทางราชการอีก เสนออธิบดีเพื่อพิจารณาอนุมัติ แล้วจึงใช้เอกสารดังกล่าวเป็นหลักฐานประกอบการเบิกจ่าย</a:t>
            </a: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99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387927"/>
            <a:ext cx="11402291" cy="615141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ระเบียบกระทรวงการคลัง ว่าด้วยค่าใช้จ่ายในการฝึกอบรม การจัดงาน                           และการประชุมระหว่างประเทศ พ.ศ. 2549 และที่แก้ไขเพิ่มเติมถึง ฉบับที่ 3 พ.ศ. 2555</a:t>
            </a:r>
          </a:p>
          <a:p>
            <a:pPr marL="0" lvl="0" indent="0" algn="ctr"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“การฝึกอบรม  หมายความว่า การอบรม การประชุมทางวิชาการหรือเชิงปฏิบัติการ การสัมมนาทางวิชาการ หรือ เชิงปฏิบัติการ การบรรยายพิเศษ การฝึกศึกษา การดูงาน การฝึกงาน หรือที่เรียกชื่ออย่างอื่นทั้งในประเทศและต่างประเทศ โดยมีโครงการหรือหลักสูตรและช่วงเวลาจัดที่แน่นอนที่มีวัตถุประสงค์เพื่อพัฒนาบุคคลหรือเพิ่มประสิทธิภาพในการปฏิบัติงาน โดยไม่มีการรับปริญญาหรือประกาศนียบัตรวิชาชีพ”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73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49382"/>
            <a:ext cx="11402291" cy="62899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“การฝึกอบรมประเภท ก”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หมายความว่า การฝึกอบรมที่ผู้เข้ารับการอบรมเกินกึ่งหนึ่งเป็นบุคลากรของรัฐ ซึ่งเป็นข้าราชการตำแหน่งประเภททั่วไประดับทักษะพิเศษ ข้าราชการตำแหน่งประเภทวิชาการระดับเชี่ยวชาญและระดับทรงคุณวุฒิ ข้าราชการตำแหน่งประเภทอำนวยการระดับสูง ข้าราชการตำแหน่งประเภทบริหารระดับต้นและระดับสูง หรือ ตำแหน่งที่เทียบเท่า”</a:t>
            </a: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1800"/>
              </a:spcBef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“การฝึกอบรมประเภท ข” 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การฝึกอบรมที่ผู้เข้ารับการอบรมเกินกึ่งหนึ่งเป็นบุคลากรของ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รัฐ  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ซึ่งเป็นข้าราชการตำแหน่ง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ประเภททั่วไประดับปฏิบัติงาน ระดับชำนาญงานและระดับอาวุโส ข้าราชการตำแหน่งประเภทวิชาการระดับปฏิบัติการ ระดับชำนาญการและระดับชำนาญการพิเศษ ข้าราชการตำแหน่งประเภทอำนวยการระดับต้น หรือตำแหน่งที่เทียบเท่า”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“การฝึกอบรมบุคคลภายนอก”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หมายความว่า การฝึกอบรมที่ผู้เข้ารับการอบรมเกินกึ่งหนึ่ง มิใช่บุคลากรของรัฐ”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50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49383"/>
            <a:ext cx="11402291" cy="5806644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บุคคลที่จะเบิกจ่ายค่าใช้จ่ายในการฝึกอบรมตามระเบียบนี้ ได้แก่</a:t>
            </a:r>
          </a:p>
          <a:p>
            <a:pPr marL="742950" lvl="0" indent="-742950">
              <a:spcBef>
                <a:spcPts val="0"/>
              </a:spcBef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ประธานในพิธีเปิดหรือพิธีปิดการฝึกอบรม แขกผู้มีเกียรติ และผู้ติดตาม</a:t>
            </a:r>
          </a:p>
          <a:p>
            <a:pPr marL="742950" lvl="0" indent="-742950">
              <a:spcBef>
                <a:spcPts val="0"/>
              </a:spcBef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เจ้าหน้าที่</a:t>
            </a:r>
          </a:p>
          <a:p>
            <a:pPr marL="742950" lvl="0" indent="-742950">
              <a:spcBef>
                <a:spcPts val="0"/>
              </a:spcBef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วิทยากร</a:t>
            </a:r>
          </a:p>
          <a:p>
            <a:pPr marL="742950" lvl="0" indent="-742950">
              <a:spcBef>
                <a:spcPts val="0"/>
              </a:spcBef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ผู้เข้ารับการอบรม</a:t>
            </a:r>
          </a:p>
          <a:p>
            <a:pPr marL="742950" lvl="0" indent="-742950">
              <a:spcBef>
                <a:spcPts val="0"/>
              </a:spcBef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ผู้สังเกตการณ์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“เจ้าหน้าที่” หมายความว่า บุคลากรของรัฐที่ได้รับมอบหมายให้ปฏิบัติงานตามระเบียบ และ   ให้หมายความรวมถึงบุคคลอื่นที่ได้รับแต่งตั้งให้ปฏิบัติงานและเจ้าหน้าที่รักษาความปลอดภัย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14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704537"/>
            <a:ext cx="11402291" cy="5351489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“พนักงานขับรถยนต์”  ที่ได้รับคำสั่งจากหัวหน้าส่วนราชการให้เดินทางไปส่งบุคคลตามข้อ 10 ของระเบียบฯ เพื่อเข้ารับการฝึกอบรม  ถือเป็นเจ้าหน้าที่ตามคำนิยามดังกล่าว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50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พระราชกฤษฎีกาค่าใช้จ่ายในการเดินทางไปราชการ (ฉบับที่ 9) พ.ศ. 2560</a:t>
            </a:r>
            <a:endParaRPr lang="th-TH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เริ่มมีผลบังคับใช้ 19 กุมภาพันธ์ 2560</a:t>
            </a:r>
          </a:p>
          <a:p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ดาวน์โหลด พระราชกฤษฎีกาค่าใช้จ่ายในการเดินทางไปราชการ พ.ศ.2526 และที่แก้ไขเพิ่มเติมถึงฉบับที่ 9 พ.ศ. 2560 ได้ที่เวบไซต์กองคลัง</a:t>
            </a: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072" y="2092627"/>
            <a:ext cx="10681855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40248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49383"/>
            <a:ext cx="11402291" cy="5806644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การอนุมัติตัวบุคคลเข้ารับการฝึกอบรม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ตามคำสั่งกรมพัฒนาที่ดิน ที่ 874/2559 และ 875/2559  มอบอำนาจให้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ผอ.กอง ผอ.สำนัก  ผอ.สพข. มีอำนาจอนุมัติให้ข้าราชการ ลูกจ้างประจำ พนักงานราชการ เข้ารับการฝึกอบรมภายในประเทศหลักสูตรที่เกี่ยวกับการพัฒนาการปฏิบัติงานของหน่วยงาน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Oval 4"/>
          <p:cNvSpPr/>
          <p:nvPr/>
        </p:nvSpPr>
        <p:spPr>
          <a:xfrm>
            <a:off x="3642610" y="590660"/>
            <a:ext cx="4961744" cy="122229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845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49383"/>
            <a:ext cx="11402291" cy="5806644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ค่าใช้จ่ายในการจัดงาน 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การจัดงานตามแผนงานโครงการตามภารกิจปกติ หรือตามนโยบายของทางราชการ ให้หัวหน้าส่วนราชการพิจารณาอนุมัติการเบิกจ่ายค่าใช้จ่ายในการจัดงานได้เท่าที่จ่ายจริง ตามความจำเป็น เหมาะสม และประหยัด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3600" i="1" u="sng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ตัวอย่าง</a:t>
            </a:r>
            <a:r>
              <a:rPr lang="th-TH" sz="3600" i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การจัดงานวันสถาปนากรม การจัดนิทรรศการ การจัดงานแถลงข่าว การจัดประกวดหรือแข่งขัน หรือการจัดกิจรรมต่างๆ 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4634798" y="4122295"/>
            <a:ext cx="2668250" cy="65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2" name="Oval 1"/>
          <p:cNvSpPr/>
          <p:nvPr/>
        </p:nvSpPr>
        <p:spPr>
          <a:xfrm>
            <a:off x="4025653" y="590661"/>
            <a:ext cx="4182256" cy="106345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9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9998"/>
            <a:ext cx="10839138" cy="894048"/>
          </a:xfrm>
        </p:spPr>
        <p:txBody>
          <a:bodyPr>
            <a:noAutofit/>
          </a:bodyPr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การคำนวณค่าใช้จ่ายในการเดินทางมาร่วมงานวันสถาปนา</a:t>
            </a:r>
            <a:r>
              <a:rPr lang="th-TH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กรมฯ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u="sng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พรวิภา ได้รับคำสั่งให้</a:t>
            </a: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เข้าร่วมงานวันสถาปนากรมระหว่างวันที่ 23-25 พฤษภาคม 2560 พร้อมทั้งเข้าร่วมประชุมเชิงปฏิบัติการฯ ในวันที่ 24 พฤษภาคม 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</a:p>
          <a:p>
            <a:pPr marL="0" indent="0">
              <a:buNone/>
            </a:pPr>
            <a:r>
              <a:rPr lang="th-TH" sz="3600" u="sng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การขออนุมัติ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ทำหลักการขออนุมัติตัวบุคคลเพื่อเข้าร่วมงานวันสถาปนากรมฯ และเข้าร่วมประชุมเชิงปฏิบัติการฯ  / ทำหลักการขออนุมัติค่าใช้จ่ายในการเดินทาง ระหว่างวันที่ 22 – 26 พฤษภาคม 2560</a:t>
            </a:r>
          </a:p>
          <a:p>
            <a:pPr marL="0" indent="0"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40437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99607" y="449705"/>
            <a:ext cx="11257613" cy="60860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b="1" u="sng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การเบิกค่าใช้จ่าย</a:t>
            </a:r>
          </a:p>
          <a:p>
            <a:pPr marL="742950" indent="-742950"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การคำนวณค่าเบี้ยเลี้ยง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ให้คำนวณระยะเวลาในการเดินทางทั้งหมด เช่น เดินทางตั้งแต่วันที่ 22 พค. เวลา 06.00 น. กลับถึงบ้านพัก วันที่ 26 พค. เวลา 18.30 น. ดังนั้น ระยะเวลาเดินทางคือ </a:t>
            </a:r>
          </a:p>
          <a:p>
            <a:pPr marL="742950" indent="-742950">
              <a:buAutoNum type="arabicPeriod"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600" dirty="0" smtClean="0"/>
          </a:p>
          <a:p>
            <a:pPr marL="0" indent="0" algn="ctr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ระยะเวลาทั้งสิ้น 4 วัน 12.30 ชั่วโมง  </a:t>
            </a:r>
            <a:r>
              <a:rPr lang="en-US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5 วัน</a:t>
            </a: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633925" y="3780018"/>
            <a:ext cx="8859190" cy="349765"/>
            <a:chOff x="1633925" y="3780018"/>
            <a:chExt cx="8859190" cy="349765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633925" y="3942410"/>
              <a:ext cx="8859190" cy="167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33039" y="3814989"/>
              <a:ext cx="0" cy="314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33925" y="3780018"/>
              <a:ext cx="0" cy="314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044524" y="3809997"/>
              <a:ext cx="0" cy="314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68731" y="3793873"/>
              <a:ext cx="0" cy="314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500090" y="3809997"/>
              <a:ext cx="0" cy="314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0493115" y="3809997"/>
              <a:ext cx="0" cy="314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663906" y="3929159"/>
            <a:ext cx="6784744" cy="460850"/>
            <a:chOff x="1663906" y="3929159"/>
            <a:chExt cx="6784744" cy="460850"/>
          </a:xfrm>
          <a:solidFill>
            <a:srgbClr val="A6AAC0"/>
          </a:solidFill>
        </p:grpSpPr>
        <p:sp>
          <p:nvSpPr>
            <p:cNvPr id="26" name="Right Brace 25"/>
            <p:cNvSpPr/>
            <p:nvPr/>
          </p:nvSpPr>
          <p:spPr>
            <a:xfrm rot="5400000">
              <a:off x="2250850" y="3342215"/>
              <a:ext cx="450273" cy="1624162"/>
            </a:xfrm>
            <a:prstGeom prst="rightBrac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Right Brace 26"/>
            <p:cNvSpPr/>
            <p:nvPr/>
          </p:nvSpPr>
          <p:spPr>
            <a:xfrm rot="5400000">
              <a:off x="3960066" y="3351627"/>
              <a:ext cx="450273" cy="1624162"/>
            </a:xfrm>
            <a:prstGeom prst="rightBrac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8" name="Right Brace 27"/>
            <p:cNvSpPr/>
            <p:nvPr/>
          </p:nvSpPr>
          <p:spPr>
            <a:xfrm rot="5400000">
              <a:off x="5691882" y="3352792"/>
              <a:ext cx="450273" cy="1624162"/>
            </a:xfrm>
            <a:prstGeom prst="rightBrac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9" name="Right Brace 28"/>
            <p:cNvSpPr/>
            <p:nvPr/>
          </p:nvSpPr>
          <p:spPr>
            <a:xfrm rot="5400000">
              <a:off x="7411432" y="3351097"/>
              <a:ext cx="450273" cy="1624162"/>
            </a:xfrm>
            <a:prstGeom prst="rightBrac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297445" y="3226819"/>
            <a:ext cx="9508417" cy="583178"/>
            <a:chOff x="1297445" y="3226819"/>
            <a:chExt cx="9508417" cy="583178"/>
          </a:xfrm>
        </p:grpSpPr>
        <p:sp>
          <p:nvSpPr>
            <p:cNvPr id="13" name="TextBox 12"/>
            <p:cNvSpPr txBox="1"/>
            <p:nvPr/>
          </p:nvSpPr>
          <p:spPr>
            <a:xfrm>
              <a:off x="1297445" y="3233781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22 พค.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62051" y="3256798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23 พค.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87051" y="3256798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24 พค.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08988" y="3256798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25 พค.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81522" y="3286777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26 พค.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05317" y="3226819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26 พค.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183655" y="4285668"/>
            <a:ext cx="9635157" cy="523220"/>
            <a:chOff x="1183655" y="4285668"/>
            <a:chExt cx="9635157" cy="523220"/>
          </a:xfrm>
        </p:grpSpPr>
        <p:sp>
          <p:nvSpPr>
            <p:cNvPr id="18" name="TextBox 17"/>
            <p:cNvSpPr txBox="1"/>
            <p:nvPr/>
          </p:nvSpPr>
          <p:spPr>
            <a:xfrm>
              <a:off x="1183655" y="4285668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06.00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62051" y="4285668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06.00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73195" y="4285668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06.00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81278" y="4285668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06.00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62736" y="4285668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06.00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18267" y="4285668"/>
              <a:ext cx="9005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dirty="0" smtClean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18.30</a:t>
              </a:r>
              <a:endParaRPr lang="th-TH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30" name="Content Placeholder 2"/>
          <p:cNvSpPr txBox="1">
            <a:spLocks/>
          </p:cNvSpPr>
          <p:nvPr/>
        </p:nvSpPr>
        <p:spPr>
          <a:xfrm>
            <a:off x="599607" y="449706"/>
            <a:ext cx="11257613" cy="60860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การเบิกค่าใช้จ่าย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การคำนวณค่าเบี้ยเลี้ยง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marL="0" indent="0"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2220870" y="3342216"/>
            <a:ext cx="450273" cy="1624162"/>
          </a:xfrm>
          <a:prstGeom prst="rightBrac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Right Brace 31"/>
          <p:cNvSpPr/>
          <p:nvPr/>
        </p:nvSpPr>
        <p:spPr>
          <a:xfrm rot="5400000">
            <a:off x="3870126" y="3351628"/>
            <a:ext cx="450273" cy="1624162"/>
          </a:xfrm>
          <a:prstGeom prst="rightBrac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Right Brace 32"/>
          <p:cNvSpPr/>
          <p:nvPr/>
        </p:nvSpPr>
        <p:spPr>
          <a:xfrm rot="5400000">
            <a:off x="5526992" y="3352793"/>
            <a:ext cx="450273" cy="1624162"/>
          </a:xfrm>
          <a:prstGeom prst="rightBrac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Right Brace 33"/>
          <p:cNvSpPr/>
          <p:nvPr/>
        </p:nvSpPr>
        <p:spPr>
          <a:xfrm rot="5400000">
            <a:off x="7216562" y="3351098"/>
            <a:ext cx="450273" cy="1624162"/>
          </a:xfrm>
          <a:prstGeom prst="rightBrac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7" name="Group 6"/>
          <p:cNvGrpSpPr/>
          <p:nvPr/>
        </p:nvGrpSpPr>
        <p:grpSpPr>
          <a:xfrm>
            <a:off x="2124740" y="4776715"/>
            <a:ext cx="697551" cy="613914"/>
            <a:chOff x="2124740" y="4776715"/>
            <a:chExt cx="697551" cy="613914"/>
          </a:xfrm>
        </p:grpSpPr>
        <p:sp>
          <p:nvSpPr>
            <p:cNvPr id="2" name="TextBox 1"/>
            <p:cNvSpPr txBox="1"/>
            <p:nvPr/>
          </p:nvSpPr>
          <p:spPr>
            <a:xfrm>
              <a:off x="2124740" y="4776715"/>
              <a:ext cx="6975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1</a:t>
              </a:r>
              <a:endPara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2163975" y="4836448"/>
              <a:ext cx="564061" cy="55418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36426" y="4776715"/>
            <a:ext cx="697551" cy="613914"/>
            <a:chOff x="2124740" y="4776715"/>
            <a:chExt cx="697551" cy="613914"/>
          </a:xfrm>
        </p:grpSpPr>
        <p:sp>
          <p:nvSpPr>
            <p:cNvPr id="46" name="TextBox 45"/>
            <p:cNvSpPr txBox="1"/>
            <p:nvPr/>
          </p:nvSpPr>
          <p:spPr>
            <a:xfrm>
              <a:off x="2124740" y="4776715"/>
              <a:ext cx="6975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163975" y="4836448"/>
              <a:ext cx="564061" cy="55418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587347" y="4776715"/>
            <a:ext cx="697551" cy="613914"/>
            <a:chOff x="2124740" y="4776715"/>
            <a:chExt cx="697551" cy="613914"/>
          </a:xfrm>
        </p:grpSpPr>
        <p:sp>
          <p:nvSpPr>
            <p:cNvPr id="49" name="TextBox 48"/>
            <p:cNvSpPr txBox="1"/>
            <p:nvPr/>
          </p:nvSpPr>
          <p:spPr>
            <a:xfrm>
              <a:off x="2124740" y="4776715"/>
              <a:ext cx="6975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163975" y="4836448"/>
              <a:ext cx="564061" cy="55418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287792" y="4776715"/>
            <a:ext cx="697551" cy="613914"/>
            <a:chOff x="2124740" y="4776715"/>
            <a:chExt cx="697551" cy="613914"/>
          </a:xfrm>
        </p:grpSpPr>
        <p:sp>
          <p:nvSpPr>
            <p:cNvPr id="52" name="TextBox 51"/>
            <p:cNvSpPr txBox="1"/>
            <p:nvPr/>
          </p:nvSpPr>
          <p:spPr>
            <a:xfrm>
              <a:off x="2124740" y="4776715"/>
              <a:ext cx="6975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b="1" dirty="0" smtClean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endPara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163975" y="4836448"/>
              <a:ext cx="564061" cy="55418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19424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95" y="944381"/>
            <a:ext cx="11302584" cy="50966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th-TH" sz="20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  ดูโครงการของผู้จัดว่ามีการเลี้ยงอาหารกี่มื้อ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วันที่ 23 พค.60  เลี้ยงอาหารกลางวัน  1 มื้อ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วันที่ 24 พค. 60 เลี้ยงอาหารกลางวัน 1 มื้อ</a:t>
            </a: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  ดังนั้น ค่าเบี้ยเลี้ยงที่จะได้รับจากการเข้าร่วมงานวันสถาปนากรมคือ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 (5 </a:t>
            </a:r>
            <a:r>
              <a:rPr lang="en-US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x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 240) – (2 </a:t>
            </a:r>
            <a:r>
              <a:rPr lang="en-US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x 80) = 1,040  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บาท</a:t>
            </a: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4008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25" y="1079291"/>
            <a:ext cx="11212643" cy="4631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u="sng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หนังสือกรมบัญชีกลางที่ กค 0409.6/ ว 392 ลงวันที่ 3 ตุลาคม 2548 เรื่องซ้อมความเข้าใจเกี่ยวกับการเบิกเบี้ยเลี้ยงในการเดินทางไปฝึกอบรม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“กรณีที่ส่วนราชการผู้จัดฝึกอบรมจัดที่พักให้แก่ผู้เข้าร่วมในการฝึกอบรมและสถานที่พักแรมดังกล่าว (ค่าที่พัก) ได้มีบริการอาหารมื้อเช้าให้แล้ว ให้ถือว่า ส่วนราชการผู้จัดฝึกอบรมไม่ได้ดำเนินการจัดเลี้ยงอาหารให้แก่ผู้เข้าร่วมการฝึกอบรม”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*** </a:t>
            </a: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ดูโครงการของการจัดฝึกอบรม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ฯ ***</a:t>
            </a: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78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85" y="419725"/>
            <a:ext cx="11302584" cy="60560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ค่าที่พัก 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ให้เบิกตามจ่ายจริง (การฝึกอบรมประเภท ข)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พักคู่  ไม่เกินคนละ 900 บาท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พักเดี่ยว ไม่เกินคนละ 1,450 บาท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*** ให้พักรวมกันตั้งแต่สองคนขึ้นไปโดยให้พักห้องพักคู่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ค่ายานพาหนะ ให้เบิกได้เท่าที่จ่ายจริง ตามความจำเป็น เหมาะสม และประหยัด</a:t>
            </a: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99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85" y="419725"/>
            <a:ext cx="11302584" cy="60560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กรณีเดินทางมาราชการ เช่น การประชุมราชการ ก่อนการเข้าร่วมงานวันสถาปนา หรือการเข้าร่วมอบรมต่างๆ การเบิกค่าที่พักจะให้เบิกในลักษณะใด (เหมาจ่าย / จ่ายจริง) </a:t>
            </a:r>
            <a:r>
              <a:rPr lang="en-US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???</a:t>
            </a: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** ให้พิจารณาว่า เป็นการพักค้างเพื่อเข้าร่วมประชุมราชการ หรือ เป็นการพักค้างเพื่อเข้าร่วมอบรม สัมมนา ประชุมเชิงปฏิบัติการ ประชุมวิชาการ การเข้าร่วมงานนิทรรศการ </a:t>
            </a:r>
            <a:endParaRPr lang="th-TH" sz="20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หากเป็นการพักค้างเพื่อเข้าร่วมประชุมราชการ สามารถเลือกได้ว่าจะเบิกค่าที่พักในลักษณะ เหมาจ่าย หรือ จ่ายจริง ตามระเบียบค่าใช้จ่ายในการเดินทางไปราชการ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หากเป็นการพักค้างเพื่อเข้าร่วมอบรม สัมมนา </a:t>
            </a: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ประชุมเชิงปฏิบัติการ ประชุมวิชาการ การเข้าร่วมงานนิทรรศการ 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ให้เบิกค่าที่พักในลักษณะจ่ายจริงตามระเบียบค่าใช้จ่ายในการอบรมฯ </a:t>
            </a: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29587" y="1678898"/>
            <a:ext cx="10927829" cy="4497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6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85" y="419725"/>
            <a:ext cx="11302584" cy="60560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600" b="1" u="sng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สวัสดิการค่ารักษาพยาบาล</a:t>
            </a:r>
          </a:p>
          <a:p>
            <a:pPr marL="0" indent="0" algn="ctr">
              <a:buNone/>
            </a:pPr>
            <a:r>
              <a:rPr lang="th-TH" sz="3600" b="1" u="sng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การเบิกจ่ายค่าอวัยวะเทียมและอุปกรณ์ในการบำบัดรักษาโรค</a:t>
            </a:r>
          </a:p>
          <a:p>
            <a:pPr marL="0" indent="0" algn="r">
              <a:buNone/>
            </a:pP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(ที่ กค 0422.2/พิเศษ ว1 ลว 4 ธค. 56 และ ที่ กค 0422.2 /ว 474 ลว 27 ธค.56)</a:t>
            </a:r>
          </a:p>
          <a:p>
            <a:pPr marL="0" indent="0"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“... การเบิกจ่ายค่าอวัยวะเทียมและอุปกรณ์ในการบำบัดรักษาโรค ยกเว้นค่าฟันเทียม ต้องดำเนินการผ่านระบบเบิกจ่ายตรงค่ารักษาพยาบาลทั้งกรณีผู้ป่วยในและผู้ป่วยนอก”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th-TH" sz="3600" i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ตัวอย่างอวัยวะเทียมและอุปกรณ์ในการบำบัดรักษาโรค</a:t>
            </a:r>
          </a:p>
          <a:p>
            <a:pPr marL="0" indent="0">
              <a:buNone/>
            </a:pPr>
            <a:r>
              <a:rPr lang="th-TH" sz="3600" i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อุปกรณ์พยุงข้อเข่า / เฝือกพยุงระดับเอว / เครื่องช่วยฟังสำหรับคนหูพิการ / อุปกรณ์พยุงส้นเท้าและฝ่าเท้า </a:t>
            </a:r>
            <a:endParaRPr lang="th-TH" sz="3600" i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222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85" y="419725"/>
            <a:ext cx="11302584" cy="60560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600" b="1" u="sng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สวัสดิการค่ารักษาพยาบาล</a:t>
            </a:r>
          </a:p>
          <a:p>
            <a:pPr marL="0" indent="0" algn="ctr">
              <a:buNone/>
            </a:pPr>
            <a:r>
              <a:rPr lang="th-TH" sz="3600" b="1" u="sng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การเบิกจ่ายค่าอวัยวะเทียมและอุปกรณ์ในการบำบัดรักษาโรค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“กรณีที่สถานพยาบาลไม่มีอวัยวะเทียมและอุปกรณ์ในการบำบัดรักษาโรคจำหน่าย ให้ผู้มีสิทธินำหลักฐานพร้อมใบเสร็จรับเงินไปยื่นขอเบิกกับส่วนราชการต้นสังกัด...”</a:t>
            </a:r>
          </a:p>
          <a:p>
            <a:pPr lvl="3">
              <a:buFontTx/>
              <a:buChar char="-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มีสิทธิเบิกจ่ายตรงกรมบัญชีกลางแล้ว นำใบเสร็จรับเงินมาเบิกจากต้นสังกัดได้</a:t>
            </a:r>
          </a:p>
          <a:p>
            <a:pPr lvl="3">
              <a:buFontTx/>
              <a:buChar char="-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ยังไม่มีสิทธิเบิกจ่ายตรงกรมบัญชีกลาง ต้องขออนุมัติจากกรมบัญชีกลางก่อน</a:t>
            </a: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หลักฐานประกอบ </a:t>
            </a:r>
          </a:p>
          <a:p>
            <a:pPr marL="742950" indent="-742950"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ใบรับรองรายการยาและอวัยวะเทียมที่ไม่มีจำหน่ายในสถานพยาบาล (แบบ 7135)</a:t>
            </a:r>
          </a:p>
          <a:p>
            <a:pPr marL="742950" indent="-742950">
              <a:buAutoNum type="arabicPeriod"/>
            </a:pPr>
            <a:r>
              <a:rPr lang="th-TH" sz="360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ใบสั่งยา</a:t>
            </a: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20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1" y="2248525"/>
            <a:ext cx="10849707" cy="4137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มาตรา 22 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เดินทางไปราชการ โดยปกติให้ใช้ยานพาหนะประจําทางและให้เบิกค่าพาหนะได้โดยประหยัด </a:t>
            </a: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ใน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กรณีที่ไม่มียานพาหนะประจําทาง หรือมีแต่ต้องการความรวดเร็วเพื่อประโยชน์แก่ราชการให้ใช้พาหนะอื่นได้ </a:t>
            </a:r>
            <a:r>
              <a:rPr lang="th-TH" sz="3600" u="sng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แต่ผู้เดินทางไปราชการจะต้องชี้แจงเหตุผลและความจําเป็นไว้ในหลักฐานการขอเบิกค่าพาหนะนั้น </a:t>
            </a:r>
            <a:endParaRPr lang="th-TH" sz="3600" u="sng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การเดินทางไปราชการในราชอาณาจักร</a:t>
            </a:r>
            <a:br>
              <a:rPr lang="th-TH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หมวด 1 การเดินทางไปราชการชั่วคราว</a:t>
            </a:r>
            <a:endParaRPr lang="th-TH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944785" y="4796853"/>
            <a:ext cx="2908093" cy="1259173"/>
          </a:xfrm>
          <a:prstGeom prst="wedgeEllipseCallout">
            <a:avLst>
              <a:gd name="adj1" fmla="val -58121"/>
              <a:gd name="adj2" fmla="val -70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ผู้เดินทางไปราชการทุกระดับตำแหน่ง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352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85" y="419725"/>
            <a:ext cx="11302584" cy="60560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อำนาจอนุมัติการจ่ายเงินสวัสดิการเกี่ยวกับการรักษาพยาบาล</a:t>
            </a: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ส่วนกลาง   </a:t>
            </a:r>
            <a:r>
              <a:rPr lang="en-US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ผอ.กองคลัง </a:t>
            </a: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ส่วนภูมิภาค </a:t>
            </a:r>
            <a:r>
              <a:rPr lang="en-US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ผอ.สพข. (ข้าราชการและลูกจ้างประจำในสังกัด)</a:t>
            </a: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อำนาจอนุมัติการจ่ายเงินสวัสดิการเกี่ยวกับการศึกษาของบุตร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ส่วนกลาง </a:t>
            </a:r>
            <a:r>
              <a:rPr lang="en-US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ผอ.กองคลัง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ส่วนภูมิภาค </a:t>
            </a:r>
            <a:r>
              <a:rPr lang="en-US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???</a:t>
            </a: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52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29588" y="494675"/>
            <a:ext cx="10937822" cy="598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Font typeface="Garamond" pitchFamily="18" charset="0"/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Font typeface="Garamond" pitchFamily="18" charset="0"/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Font typeface="Garamond" pitchFamily="18" charset="0"/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Font typeface="Garamond" pitchFamily="18" charset="0"/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r">
              <a:buFont typeface="Garamond" pitchFamily="18" charset="0"/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r">
              <a:buFont typeface="Garamond" pitchFamily="18" charset="0"/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r">
              <a:buFont typeface="Garamond" pitchFamily="18" charset="0"/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กลุ่มตรวจสอบใบสำคัญ  กองคลัง</a:t>
            </a:r>
          </a:p>
          <a:p>
            <a:pPr marL="0" indent="0" algn="r">
              <a:buFont typeface="Garamond" pitchFamily="18" charset="0"/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โทร 02 562 5115 </a:t>
            </a:r>
          </a:p>
          <a:p>
            <a:pPr marL="0" indent="0">
              <a:buFont typeface="Garamond" pitchFamily="18" charset="0"/>
              <a:buNone/>
            </a:pPr>
            <a:endParaRPr lang="th-TH" sz="3600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Font typeface="Garamond" pitchFamily="18" charset="0"/>
              <a:buNone/>
            </a:pPr>
            <a:endParaRPr lang="th-TH" sz="36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023" y="653712"/>
            <a:ext cx="5169639" cy="430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6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11" y="1063451"/>
            <a:ext cx="10849707" cy="4698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เบิกค่าพาหนะรับจ้างให้เบิกได้สําหรับกรณีดังต่อไปนี้ 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(1) 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การเดินทางไปกลับระหว่างสถานที่อยู่ ที่พัก หรือสถานที่ปฏิบัติราชการกับสถานียานพาหนะประจําทาง หรือกับสถานที่จัดพาหนะที่ต้องใช้ในการเดินทางไปยังสถานที่ปฏิบัติราชการภายในเขตจังหวัดเดียวกัน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(2) การ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เดินทางไปกลับระหว่างสถานที่อยู่ ที่พัก กับสถานที่ปฏิบัติราชการภายในเขตจังหวัดเดียวกันวันละไม่เกินสองเที่ยว 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(3) การ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เดินทางไปราชการในเขตกรุงเทพมหานคร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53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1" y="953028"/>
            <a:ext cx="10849707" cy="5366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การ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เดินทางตาม (๑) หากเป็นการเดินทางข้ามเขตจังหวัด ให้เบิกค่าพาหนะรับจ้างได้เท่าที่จ่ายจริงแต่ต้องไม่เกินอัตราที่กระทรวงการคลังกําหนด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การ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เดินทางไปสอบคัดเลือกหรือรับการคัดเลือกผู้เดินทางไปราชการจะเบิกค่าพาหนะรับจ้างตาม (๒) ไม่ได้ </a:t>
            </a:r>
            <a:endParaRPr lang="th-TH" sz="3600" dirty="0" smtClean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กรณีที่ผู้เดินทางไปราชการมีความจําเป็นต้องออกเดินทางล่วงหน้า หรือไม่สามารถเดินทางกลับท้องที่ตั้งสํานักงานปกติ เมื่อเสร็จสิ้นการปฏิบัติราชการเพราะมีเหตุส่วนตัว ตามมาตรา ๘/๑ ให้เบิก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ค่าพาหนะ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เท่าที่จ่ายจริงตามเส้นทางที่ได้รับคําสั่งให้เดินทางไปราชการ กรณีที่มีการเดินทางนอกเส้นทางในระหว่างการลานั้น ให้เบิกค่าพาหนะได้เท่าที่จ่ายจริงโดยไม่เกินอัตราตามเส้นทางที่ได้รับคําสั่งให้เดินทางไปราชการ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/>
          <p:cNvGrpSpPr/>
          <p:nvPr/>
        </p:nvGrpSpPr>
        <p:grpSpPr>
          <a:xfrm>
            <a:off x="689548" y="1499016"/>
            <a:ext cx="10478124" cy="560979"/>
            <a:chOff x="689548" y="1499016"/>
            <a:chExt cx="10478124" cy="56097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182256" y="1499016"/>
              <a:ext cx="6985416" cy="1499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89548" y="2059995"/>
              <a:ext cx="73002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515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1" y="953028"/>
            <a:ext cx="10849707" cy="5366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 กค 0409.6 / ว 42 ลว 26 กค 2550</a:t>
            </a:r>
          </a:p>
          <a:p>
            <a:pPr marL="742950" indent="-742950"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กรณีเป็นการเดินทางข้ามเขตจังหวัดระหว่างกรุงเทพฯ กับจังหวัดที่มีเขตติดต่อกับกรุงเทพฯ หรือการเดินทางข้ามเขตจังหวัดที่ผ่านเขตกรุงเทพฯ ให้เบิกเท่าที่จ่ายจริงภายในวงเงินเที่ยวละไม่เกิน 600 บาท</a:t>
            </a:r>
          </a:p>
          <a:p>
            <a:pPr marL="742950" indent="-742950">
              <a:buAutoNum type="arabicPeriod"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การเดินทางข้ามเขตจังหวัดอื่นๆ นอกเหนือจากข้อ (1) ให้เบิกเท่าที่จ่ายจริงภายในวงเงินเที่ยวละไม่เกิน 500 บาท</a:t>
            </a: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22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1" y="953028"/>
            <a:ext cx="10849707" cy="5366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มาตรา </a:t>
            </a:r>
            <a:r>
              <a:rPr lang="th-TH" sz="36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๘/</a:t>
            </a: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๑  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ถ้าผู้เดินทางไปราชการมีความจำเป็นต้องออกเดินทางล่วงหน้าหรือไม่สามารถเดินทางกลับท้องที่ตั้งสำนักงานปกติเมื่อเสร็จสิ้นการปฏิบัติราชการ เพราะมีเหตุส่วนตัว โดยได้รับอนุมัติให้ลากิจหรือลาพักผ่อนตามระเบียบว่าด้วยการนั้น และได้รับอนุมัติระยะเวลาดังกล่าวจากผู้มีอำนาจอนุมัติการเดินทางตามหลักเกณฑ์ที่กระทรวงการคลังกำหนดด้วยแล้ว ให้มีสิทธิได้รับค่าใช้จ่ายในการเดินทางไปราชการตามที่พระราชกฤษฎีกานี้กำหนดไว้ต่อเมื่อได้มีการปฏิบัติราชการตามคำสั่งของทางราชการแล้ว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34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62" y="659568"/>
            <a:ext cx="10849707" cy="5696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มาตรา </a:t>
            </a:r>
            <a:r>
              <a:rPr lang="th-TH" sz="3600" b="1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๒๕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การใช้ยานพาหนะส่วนตัวเดินทางไปราชการ ผู้เดินทางจะต้องได้รับอนุญาตจากผู้บังคับบัญชาดังต่อไปนี้ และจะต้องใช้พาหนะนั้นตลอดเส้นทาง จึงจะมีสิทธิเบิกเงินชดเชยเป็นค่าพาหนะในลักษณะเหมาจ่ายได้คือ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(1) อธิบดี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ขึ้นไปหรือตําแหน่งที่เทียบเท่า สําหรับราชการบริหารส่วนกลาง 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(2) หัวหน้า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สํานักงาน สําหรับราชการบริหารส่วนกลาง ที่มีสํานักงานอยู่ในส่วนภูมิภาคหรือมีสํานักงานแยกต่างหากจากกระทรวง ทบวง กรม</a:t>
            </a:r>
            <a:endParaRPr lang="en-US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(3) หัวหน้า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ส่วนราชการในภูมิภาค สำหรับราชการบริหารส่วน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ภูมิภาค</a:t>
            </a:r>
            <a:endParaRPr lang="th-TH" sz="3600" dirty="0">
              <a:solidFill>
                <a:srgbClr val="00206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dirty="0" smtClean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</a:t>
            </a:r>
            <a:r>
              <a:rPr lang="th-TH" sz="3600" dirty="0">
                <a:solidFill>
                  <a:srgbClr val="00206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กรณีผู้เดินทางไม่สามารถใช้พาหนะส่วนตัวได้ตลอดเส้นทาง ต้องชี้แจงเหตุผลความจำเป็นต่อผู้บังคับบัญชาตาม (1) (2) หรือ (3) เพื่อพิจารณาอนุญาต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34520" y="18129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5160" y="18036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34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2714</TotalTime>
  <Words>1641</Words>
  <Application>Microsoft Office PowerPoint</Application>
  <PresentationFormat>Widescreen</PresentationFormat>
  <Paragraphs>202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Arial</vt:lpstr>
      <vt:lpstr>Calibri</vt:lpstr>
      <vt:lpstr>Century Gothic</vt:lpstr>
      <vt:lpstr>Cordia New</vt:lpstr>
      <vt:lpstr>DilleniaUPC</vt:lpstr>
      <vt:lpstr>Garamond</vt:lpstr>
      <vt:lpstr>TH SarabunIT๙</vt:lpstr>
      <vt:lpstr>TH SarabunPSK</vt:lpstr>
      <vt:lpstr>Wingdings</vt:lpstr>
      <vt:lpstr>Savon</vt:lpstr>
      <vt:lpstr>  กฏ ระเบียบ แนวทางปฏิบัติ ด้านการเงิน การคลัง                                                                                                         พรวิภา เอนกสัมพันธ์                                                                                        กลุ่มตรวจสอบใบสำคัญ กองคลัง                                                                                                      24 พฤษภาคม 2560</vt:lpstr>
      <vt:lpstr>หัวข้อบรรยาย</vt:lpstr>
      <vt:lpstr>พระราชกฤษฎีกาค่าใช้จ่ายในการเดินทางไปราชการ (ฉบับที่ 9) พ.ศ. 2560</vt:lpstr>
      <vt:lpstr>การเดินทางไปราชการในราชอาณาจักร หมวด 1 การเดินทางไปราชการชั่วคราว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การเดินทางไปราชการต่างประเทศชั่วคราว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หลักเกณฑ์และหลักฐานประกอบการเบิกจ่ายค่าใช้จ่ายในการเดินทางไปราชการ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การคำนวณค่าใช้จ่ายในการเดินทางมาร่วมงานวันสถาปนากรมฯ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การประชุมเชิงปฏิบัติการเรื่อง  การเพิ่มประสิทธิภาพของเจ้าหน้าที่ผู้ปฏิบัติงาน Back Office</dc:title>
  <dc:creator>Admin</dc:creator>
  <cp:lastModifiedBy>Admin</cp:lastModifiedBy>
  <cp:revision>70</cp:revision>
  <cp:lastPrinted>2017-05-17T04:23:09Z</cp:lastPrinted>
  <dcterms:created xsi:type="dcterms:W3CDTF">2017-03-29T06:58:04Z</dcterms:created>
  <dcterms:modified xsi:type="dcterms:W3CDTF">2017-05-22T09:57:45Z</dcterms:modified>
</cp:coreProperties>
</file>