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7"/>
  </p:notesMasterIdLst>
  <p:handoutMasterIdLst>
    <p:handoutMasterId r:id="rId68"/>
  </p:handoutMasterIdLst>
  <p:sldIdLst>
    <p:sldId id="302" r:id="rId2"/>
    <p:sldId id="306" r:id="rId3"/>
    <p:sldId id="266" r:id="rId4"/>
    <p:sldId id="261" r:id="rId5"/>
    <p:sldId id="259" r:id="rId6"/>
    <p:sldId id="296" r:id="rId7"/>
    <p:sldId id="298" r:id="rId8"/>
    <p:sldId id="307" r:id="rId9"/>
    <p:sldId id="301" r:id="rId10"/>
    <p:sldId id="264" r:id="rId11"/>
    <p:sldId id="305" r:id="rId12"/>
    <p:sldId id="303" r:id="rId13"/>
    <p:sldId id="320" r:id="rId14"/>
    <p:sldId id="321" r:id="rId15"/>
    <p:sldId id="322" r:id="rId16"/>
    <p:sldId id="323" r:id="rId17"/>
    <p:sldId id="329" r:id="rId18"/>
    <p:sldId id="326" r:id="rId19"/>
    <p:sldId id="310" r:id="rId20"/>
    <p:sldId id="269" r:id="rId21"/>
    <p:sldId id="359" r:id="rId22"/>
    <p:sldId id="360" r:id="rId23"/>
    <p:sldId id="350" r:id="rId24"/>
    <p:sldId id="351" r:id="rId25"/>
    <p:sldId id="324" r:id="rId26"/>
    <p:sldId id="325" r:id="rId27"/>
    <p:sldId id="287" r:id="rId28"/>
    <p:sldId id="290" r:id="rId29"/>
    <p:sldId id="361" r:id="rId30"/>
    <p:sldId id="299" r:id="rId31"/>
    <p:sldId id="300" r:id="rId32"/>
    <p:sldId id="330" r:id="rId33"/>
    <p:sldId id="348" r:id="rId34"/>
    <p:sldId id="338" r:id="rId35"/>
    <p:sldId id="349" r:id="rId36"/>
    <p:sldId id="357" r:id="rId37"/>
    <p:sldId id="316" r:id="rId38"/>
    <p:sldId id="336" r:id="rId39"/>
    <p:sldId id="343" r:id="rId40"/>
    <p:sldId id="342" r:id="rId41"/>
    <p:sldId id="341" r:id="rId42"/>
    <p:sldId id="339" r:id="rId43"/>
    <p:sldId id="340" r:id="rId44"/>
    <p:sldId id="344" r:id="rId45"/>
    <p:sldId id="352" r:id="rId46"/>
    <p:sldId id="353" r:id="rId47"/>
    <p:sldId id="354" r:id="rId48"/>
    <p:sldId id="319" r:id="rId49"/>
    <p:sldId id="363" r:id="rId50"/>
    <p:sldId id="362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282" r:id="rId65"/>
    <p:sldId id="328" r:id="rId6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ลักษณะสีปานกลาง 3 - 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ลักษณะสีปานกลาง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ลักษณะสีอ่อ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ลักษณะสีปานกลาง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849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063D5-106A-478E-AC65-BCC7028AD926}" type="datetimeFigureOut">
              <a:rPr lang="th-TH" smtClean="0"/>
              <a:pPr/>
              <a:t>25/05/60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2B82F-5AC7-4EBB-A84C-300568326BC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17664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3A009-BEA7-4071-B563-C48B9D65D06F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326FB-82AC-492A-8254-1544269B8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97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326FB-82AC-492A-8254-1544269B8E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21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326FB-82AC-492A-8254-1544269B8EB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210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326FB-82AC-492A-8254-1544269B8E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66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2AEBF-FC95-496F-A4DC-0F88DD29DB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692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326FB-82AC-492A-8254-1544269B8EB2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558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3693-3EFD-4779-B19A-8A4DC32F6B4E}" type="datetimeFigureOut">
              <a:rPr lang="th-TH" smtClean="0"/>
              <a:pPr/>
              <a:t>25/05/60</a:t>
            </a:fld>
            <a:endParaRPr lang="th-TH"/>
          </a:p>
        </p:txBody>
      </p:sp>
      <p:sp>
        <p:nvSpPr>
          <p:cNvPr id="20" name="ตัวยึด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9A9A-FA7A-402A-9F7F-A1F9C638C29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3693-3EFD-4779-B19A-8A4DC32F6B4E}" type="datetimeFigureOut">
              <a:rPr lang="th-TH" smtClean="0"/>
              <a:pPr/>
              <a:t>25/05/60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9A9A-FA7A-402A-9F7F-A1F9C638C29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3693-3EFD-4779-B19A-8A4DC32F6B4E}" type="datetimeFigureOut">
              <a:rPr lang="th-TH" smtClean="0"/>
              <a:pPr/>
              <a:t>25/05/60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9A9A-FA7A-402A-9F7F-A1F9C638C29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3693-3EFD-4779-B19A-8A4DC32F6B4E}" type="datetimeFigureOut">
              <a:rPr lang="th-TH" smtClean="0"/>
              <a:pPr/>
              <a:t>25/05/60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9A9A-FA7A-402A-9F7F-A1F9C638C29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3693-3EFD-4779-B19A-8A4DC32F6B4E}" type="datetimeFigureOut">
              <a:rPr lang="th-TH" smtClean="0"/>
              <a:pPr/>
              <a:t>25/05/60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9A9A-FA7A-402A-9F7F-A1F9C638C29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3693-3EFD-4779-B19A-8A4DC32F6B4E}" type="datetimeFigureOut">
              <a:rPr lang="th-TH" smtClean="0"/>
              <a:pPr/>
              <a:t>25/05/60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9A9A-FA7A-402A-9F7F-A1F9C638C29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3693-3EFD-4779-B19A-8A4DC32F6B4E}" type="datetimeFigureOut">
              <a:rPr lang="th-TH" smtClean="0"/>
              <a:pPr/>
              <a:t>25/05/60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9A9A-FA7A-402A-9F7F-A1F9C638C29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3693-3EFD-4779-B19A-8A4DC32F6B4E}" type="datetimeFigureOut">
              <a:rPr lang="th-TH" smtClean="0"/>
              <a:pPr/>
              <a:t>25/05/60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9A9A-FA7A-402A-9F7F-A1F9C638C29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3693-3EFD-4779-B19A-8A4DC32F6B4E}" type="datetimeFigureOut">
              <a:rPr lang="th-TH" smtClean="0"/>
              <a:pPr/>
              <a:t>25/05/60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9A9A-FA7A-402A-9F7F-A1F9C638C29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3693-3EFD-4779-B19A-8A4DC32F6B4E}" type="datetimeFigureOut">
              <a:rPr lang="th-TH" smtClean="0"/>
              <a:pPr/>
              <a:t>25/05/60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9A9A-FA7A-402A-9F7F-A1F9C638C29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3693-3EFD-4779-B19A-8A4DC32F6B4E}" type="datetimeFigureOut">
              <a:rPr lang="th-TH" smtClean="0"/>
              <a:pPr/>
              <a:t>25/05/60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9A9A-FA7A-402A-9F7F-A1F9C638C29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ตัวยึดชื่อเรื่อง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ยึดข้อความ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24" name="ตัวยึดวันที่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3D93693-3EFD-4779-B19A-8A4DC32F6B4E}" type="datetimeFigureOut">
              <a:rPr lang="th-TH" smtClean="0"/>
              <a:pPr/>
              <a:t>25/05/60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8A99A9A-FA7A-402A-9F7F-A1F9C638C29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86000" y="1066800"/>
            <a:ext cx="6858000" cy="1509712"/>
          </a:xfrm>
        </p:spPr>
        <p:txBody>
          <a:bodyPr>
            <a:normAutofit/>
          </a:bodyPr>
          <a:lstStyle/>
          <a:p>
            <a:r>
              <a:rPr lang="th-TH" sz="4800" b="1" dirty="0"/>
              <a:t>ระบบสินทรัพย์ถาวรในระบบ</a:t>
            </a:r>
            <a:r>
              <a:rPr lang="en-US" sz="3200" b="1" dirty="0"/>
              <a:t>GFMIS</a:t>
            </a:r>
            <a:endParaRPr lang="th-TH" sz="40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00600" y="4572000"/>
            <a:ext cx="3429000" cy="12192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18288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5257800"/>
            <a:ext cx="2209800" cy="101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" lvl="0" algn="ctr">
              <a:lnSpc>
                <a:spcPts val="2300"/>
              </a:lnSpc>
              <a:buClr>
                <a:schemeClr val="accent1"/>
              </a:buClr>
              <a:buSzPct val="80000"/>
              <a:defRPr/>
            </a:pPr>
            <a:r>
              <a:rPr lang="th-TH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ธนภร   </a:t>
            </a:r>
            <a:r>
              <a:rPr lang="th-TH" b="1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ฉิม</a:t>
            </a:r>
            <a:r>
              <a:rPr lang="th-TH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พัด</a:t>
            </a:r>
          </a:p>
          <a:p>
            <a:pPr marL="18288" lvl="0" algn="ctr">
              <a:lnSpc>
                <a:spcPts val="2300"/>
              </a:lnSpc>
              <a:buClr>
                <a:schemeClr val="accent1"/>
              </a:buClr>
              <a:buSzPct val="80000"/>
              <a:defRPr/>
            </a:pPr>
            <a:r>
              <a:rPr lang="th-TH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กลุ่ม</a:t>
            </a:r>
            <a:r>
              <a:rPr lang="th-TH" sz="2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บัญชี กองคลัง</a:t>
            </a:r>
          </a:p>
          <a:p>
            <a:pPr marL="18288" lvl="0" algn="ctr">
              <a:lnSpc>
                <a:spcPts val="2300"/>
              </a:lnSpc>
              <a:buClr>
                <a:schemeClr val="accent1"/>
              </a:buClr>
              <a:buSzPct val="80000"/>
              <a:defRPr/>
            </a:pPr>
            <a:r>
              <a:rPr lang="th-TH" sz="2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24 พ.ค.2560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219200" y="914400"/>
            <a:ext cx="7467600" cy="434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dirty="0"/>
              <a:t>	</a:t>
            </a:r>
            <a:r>
              <a:rPr lang="th-TH" b="1" dirty="0"/>
              <a:t>ดังนี้    </a:t>
            </a:r>
          </a:p>
          <a:p>
            <a:pPr>
              <a:buNone/>
            </a:pPr>
            <a:r>
              <a:rPr lang="th-TH" b="1" dirty="0"/>
              <a:t>	    1.การตัดจำหน่ายสินทรัพย์ </a:t>
            </a:r>
          </a:p>
          <a:p>
            <a:pPr>
              <a:buNone/>
            </a:pPr>
            <a:r>
              <a:rPr lang="th-TH" dirty="0"/>
              <a:t>		(เฉพาะสินทรัพย์ที่ได้มาตั้งแต่ปีงบประมาณ 2548 เป็นต้นไป)</a:t>
            </a:r>
          </a:p>
          <a:p>
            <a:pPr>
              <a:buNone/>
            </a:pPr>
            <a:r>
              <a:rPr lang="th-TH" dirty="0"/>
              <a:t>	     </a:t>
            </a:r>
            <a:r>
              <a:rPr lang="th-TH" b="1" dirty="0"/>
              <a:t>2.การบันทึกรับสินทรัพย์บริจาค </a:t>
            </a:r>
            <a:r>
              <a:rPr lang="th-TH" sz="2400" dirty="0"/>
              <a:t>(บันทึกคู่กับบัญชีรายได้รอการรับรู้)</a:t>
            </a:r>
            <a:endParaRPr lang="th-TH" dirty="0"/>
          </a:p>
          <a:p>
            <a:pPr>
              <a:buNone/>
            </a:pPr>
            <a:r>
              <a:rPr lang="th-TH" dirty="0"/>
              <a:t>	     </a:t>
            </a:r>
            <a:r>
              <a:rPr lang="th-TH" b="1" dirty="0"/>
              <a:t>3.การโอนสินทรัพย์ระหว่างหน่วยเบิกจ่าย</a:t>
            </a:r>
          </a:p>
          <a:p>
            <a:pPr>
              <a:buNone/>
            </a:pPr>
            <a:r>
              <a:rPr lang="th-TH" dirty="0"/>
              <a:t>	     </a:t>
            </a:r>
            <a:r>
              <a:rPr lang="th-TH" b="1" dirty="0"/>
              <a:t>4.	การปรับปรุงบัญชีสินทรัพย์ของปีก่อน</a:t>
            </a:r>
          </a:p>
          <a:p>
            <a:pPr>
              <a:buNone/>
            </a:pPr>
            <a:r>
              <a:rPr lang="th-TH" dirty="0"/>
              <a:t>		</a:t>
            </a:r>
            <a:r>
              <a:rPr lang="th-TH" sz="2400" dirty="0"/>
              <a:t>4.1 สินทรัพย์หลัก </a:t>
            </a:r>
            <a:r>
              <a:rPr lang="en-US" sz="2000" dirty="0"/>
              <a:t>=</a:t>
            </a:r>
            <a:r>
              <a:rPr lang="en-US" sz="2400" dirty="0"/>
              <a:t> </a:t>
            </a:r>
            <a:r>
              <a:rPr lang="th-TH" sz="2400" dirty="0"/>
              <a:t>มูลค่าสินทรัพย์สุทธิ+อายุการใช้งานที่เหลือ</a:t>
            </a:r>
            <a:endParaRPr lang="th-TH" dirty="0"/>
          </a:p>
          <a:p>
            <a:pPr>
              <a:buNone/>
            </a:pPr>
            <a:r>
              <a:rPr lang="th-TH" dirty="0"/>
              <a:t>		</a:t>
            </a:r>
            <a:r>
              <a:rPr lang="th-TH" sz="2400" dirty="0"/>
              <a:t>4.2 สินทรัพย์ย่อย</a:t>
            </a:r>
            <a:r>
              <a:rPr lang="th-TH" sz="2000" dirty="0"/>
              <a:t> </a:t>
            </a:r>
            <a:r>
              <a:rPr lang="en-US" sz="2000" dirty="0"/>
              <a:t>= </a:t>
            </a:r>
            <a:r>
              <a:rPr lang="th-TH" sz="2000" dirty="0"/>
              <a:t> </a:t>
            </a:r>
            <a:r>
              <a:rPr lang="th-TH" sz="2400" dirty="0"/>
              <a:t>มูลค่า ค่าเสื่อมราคาสะสมที่ได้ใช้ประโยชน์ไปแล้ว</a:t>
            </a:r>
          </a:p>
          <a:p>
            <a:pPr>
              <a:buNone/>
            </a:pPr>
            <a:r>
              <a:rPr lang="th-TH" sz="2400" dirty="0"/>
              <a:t>				    +อายุการใช้งาน 1 งวด(เดือน)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03298" y="-4349"/>
            <a:ext cx="8153402" cy="69281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h-TH" sz="3600" b="1" dirty="0"/>
              <a:t>การบันทึกสินทรัพย์ที่กองคลังเป็นผู้ดำเนินการให้ส่วนภูมิภาค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5283200"/>
            <a:ext cx="81534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th-TH" sz="2400" dirty="0">
                <a:solidFill>
                  <a:schemeClr val="tx1"/>
                </a:solidFill>
              </a:rPr>
              <a:t>- ที่ </a:t>
            </a:r>
            <a:r>
              <a:rPr lang="th-TH" sz="2400" dirty="0" err="1">
                <a:solidFill>
                  <a:schemeClr val="tx1"/>
                </a:solidFill>
              </a:rPr>
              <a:t>กค</a:t>
            </a:r>
            <a:r>
              <a:rPr lang="th-TH" sz="2400" dirty="0">
                <a:solidFill>
                  <a:schemeClr val="tx1"/>
                </a:solidFill>
              </a:rPr>
              <a:t> 0423.3/ว 212  </a:t>
            </a:r>
            <a:r>
              <a:rPr lang="th-TH" sz="2400" dirty="0" err="1">
                <a:solidFill>
                  <a:schemeClr val="tx1"/>
                </a:solidFill>
              </a:rPr>
              <a:t>ลว.</a:t>
            </a:r>
            <a:r>
              <a:rPr lang="th-TH" sz="2400" dirty="0">
                <a:solidFill>
                  <a:schemeClr val="tx1"/>
                </a:solidFill>
              </a:rPr>
              <a:t>18 มิ.ย. 2555 </a:t>
            </a:r>
          </a:p>
          <a:p>
            <a:pPr>
              <a:buNone/>
            </a:pPr>
            <a:r>
              <a:rPr lang="th-TH" sz="2400" dirty="0">
                <a:solidFill>
                  <a:schemeClr val="tx1"/>
                </a:solidFill>
              </a:rPr>
              <a:t>เรื่อง แนวปฏิบัติทางบัญชีเกี่ยวกับการปรับปรุงบัญชีสินทรัพย์ในระบบ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GFMIS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th-TH" sz="2400" dirty="0">
                <a:solidFill>
                  <a:schemeClr val="tx1"/>
                </a:solidFill>
              </a:rPr>
              <a:t>- ที่ </a:t>
            </a:r>
            <a:r>
              <a:rPr lang="th-TH" sz="2400" dirty="0" err="1">
                <a:solidFill>
                  <a:schemeClr val="tx1"/>
                </a:solidFill>
              </a:rPr>
              <a:t>กค</a:t>
            </a:r>
            <a:r>
              <a:rPr lang="th-TH" sz="2400" dirty="0">
                <a:solidFill>
                  <a:schemeClr val="tx1"/>
                </a:solidFill>
              </a:rPr>
              <a:t> 0423.3/ว 234  </a:t>
            </a:r>
            <a:r>
              <a:rPr lang="th-TH" sz="2400" dirty="0" err="1">
                <a:solidFill>
                  <a:schemeClr val="tx1"/>
                </a:solidFill>
              </a:rPr>
              <a:t>ลว.</a:t>
            </a:r>
            <a:r>
              <a:rPr lang="th-TH" sz="2400" dirty="0">
                <a:solidFill>
                  <a:schemeClr val="tx1"/>
                </a:solidFill>
              </a:rPr>
              <a:t>5 ก.ย. 2557 </a:t>
            </a:r>
          </a:p>
          <a:p>
            <a:pPr>
              <a:buNone/>
            </a:pPr>
            <a:r>
              <a:rPr lang="th-TH" sz="2400" dirty="0">
                <a:solidFill>
                  <a:schemeClr val="tx1"/>
                </a:solidFill>
              </a:rPr>
              <a:t>เรื่อง แนวปฏิบัติทางบัญชีเกี่ยวกับการปรับปรุงบัญชีสินทรัพย์ในระบบ </a:t>
            </a:r>
            <a:r>
              <a:rPr lang="en-US" sz="1600" dirty="0">
                <a:solidFill>
                  <a:schemeClr val="tx1"/>
                </a:solidFill>
              </a:rPr>
              <a:t>GFMIS</a:t>
            </a:r>
            <a:endParaRPr lang="th-TH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362200" y="1371600"/>
            <a:ext cx="6400800" cy="150971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th-TH" sz="5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การจัดทำรายงานการเงิน</a:t>
            </a:r>
          </a:p>
          <a:p>
            <a:pPr algn="ctr">
              <a:lnSpc>
                <a:spcPct val="100000"/>
              </a:lnSpc>
            </a:pPr>
            <a:r>
              <a:rPr lang="th-TH" sz="5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และบัญชีต้นทุนต่อหน่วยผลผลิต</a:t>
            </a:r>
            <a:endParaRPr lang="th-TH" sz="5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00600" y="4572000"/>
            <a:ext cx="3429000" cy="12192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18288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5181600"/>
            <a:ext cx="2209800" cy="101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" lvl="0" algn="ctr">
              <a:lnSpc>
                <a:spcPts val="2300"/>
              </a:lnSpc>
              <a:buClr>
                <a:schemeClr val="accent1"/>
              </a:buClr>
              <a:buSzPct val="80000"/>
              <a:defRPr/>
            </a:pPr>
            <a:r>
              <a:rPr lang="th-TH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ธนภร   </a:t>
            </a:r>
            <a:r>
              <a:rPr lang="th-TH" b="1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ฉิม</a:t>
            </a:r>
            <a:r>
              <a:rPr lang="th-TH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พัด</a:t>
            </a:r>
          </a:p>
          <a:p>
            <a:pPr marL="18288" lvl="0" algn="ctr">
              <a:lnSpc>
                <a:spcPts val="2300"/>
              </a:lnSpc>
              <a:buClr>
                <a:schemeClr val="accent1"/>
              </a:buClr>
              <a:buSzPct val="80000"/>
              <a:defRPr/>
            </a:pPr>
            <a:r>
              <a:rPr lang="th-TH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กลุ่ม</a:t>
            </a:r>
            <a:r>
              <a:rPr lang="th-TH" sz="2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บัญชี กองคลัง</a:t>
            </a:r>
          </a:p>
          <a:p>
            <a:pPr marL="18288" lvl="0" algn="ctr">
              <a:lnSpc>
                <a:spcPts val="2300"/>
              </a:lnSpc>
              <a:buClr>
                <a:schemeClr val="accent1"/>
              </a:buClr>
              <a:buSzPct val="80000"/>
              <a:defRPr/>
            </a:pPr>
            <a:r>
              <a:rPr lang="th-TH" sz="2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24 พ.ค.2560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303748" y="692696"/>
            <a:ext cx="3564396" cy="1695815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</a:rPr>
              <a:t>ข้อมูลด้านบัญชี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259632" y="4365104"/>
            <a:ext cx="4752528" cy="553959"/>
            <a:chOff x="1835696" y="2996952"/>
            <a:chExt cx="4752528" cy="792088"/>
          </a:xfrm>
        </p:grpSpPr>
        <p:sp>
          <p:nvSpPr>
            <p:cNvPr id="15" name="Flowchart: Data 14"/>
            <p:cNvSpPr/>
            <p:nvPr/>
          </p:nvSpPr>
          <p:spPr>
            <a:xfrm>
              <a:off x="1835696" y="2996952"/>
              <a:ext cx="4752528" cy="792088"/>
            </a:xfrm>
            <a:prstGeom prst="flowChartInputOutpu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699792" y="3370891"/>
              <a:ext cx="360040" cy="18002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347864" y="3212976"/>
              <a:ext cx="360040" cy="18002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995936" y="3370891"/>
              <a:ext cx="360040" cy="18002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718573" y="3294646"/>
              <a:ext cx="360040" cy="18002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441210" y="3218401"/>
              <a:ext cx="360040" cy="18002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1367644" y="3126077"/>
            <a:ext cx="4752528" cy="553959"/>
            <a:chOff x="1835696" y="2996952"/>
            <a:chExt cx="4752528" cy="792088"/>
          </a:xfrm>
        </p:grpSpPr>
        <p:sp>
          <p:nvSpPr>
            <p:cNvPr id="22" name="Flowchart: Data 21"/>
            <p:cNvSpPr/>
            <p:nvPr/>
          </p:nvSpPr>
          <p:spPr>
            <a:xfrm>
              <a:off x="1835696" y="2996952"/>
              <a:ext cx="4752528" cy="792088"/>
            </a:xfrm>
            <a:prstGeom prst="flowChartInputOutpu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699792" y="3370891"/>
              <a:ext cx="360040" cy="18002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347864" y="3212976"/>
              <a:ext cx="360040" cy="18002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995936" y="3370891"/>
              <a:ext cx="360040" cy="18002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718573" y="3294646"/>
              <a:ext cx="360040" cy="18002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441210" y="3218401"/>
              <a:ext cx="360040" cy="18002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1664677" y="5732994"/>
            <a:ext cx="4230470" cy="57606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ถูกต้อง ครบถ้วน ทันเวลา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6012160" y="5624851"/>
            <a:ext cx="2679282" cy="792350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งบทดลอง </a:t>
            </a:r>
            <a:r>
              <a:rPr lang="en-US" sz="2400" b="1" dirty="0">
                <a:solidFill>
                  <a:schemeClr val="tx1"/>
                </a:solidFill>
              </a:rPr>
              <a:t>/ </a:t>
            </a:r>
            <a:r>
              <a:rPr lang="th-TH" sz="2400" b="1" dirty="0">
                <a:solidFill>
                  <a:schemeClr val="tx1"/>
                </a:solidFill>
              </a:rPr>
              <a:t>งบการเงิน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6170031" y="3939191"/>
            <a:ext cx="2520280" cy="136201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การตรวจสอบ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3" name="Left Arrow 32"/>
          <p:cNvSpPr/>
          <p:nvPr/>
        </p:nvSpPr>
        <p:spPr>
          <a:xfrm>
            <a:off x="6171162" y="2470419"/>
            <a:ext cx="2520280" cy="136201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เกณฑ์การประเมินผล ด้านบัญชี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4" name="Left Arrow 33"/>
          <p:cNvSpPr/>
          <p:nvPr/>
        </p:nvSpPr>
        <p:spPr>
          <a:xfrm>
            <a:off x="6171162" y="1026494"/>
            <a:ext cx="2520280" cy="136201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การปฏิบัติงาน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5" name="Striped Right Arrow 34"/>
          <p:cNvSpPr/>
          <p:nvPr/>
        </p:nvSpPr>
        <p:spPr>
          <a:xfrm>
            <a:off x="467544" y="1962390"/>
            <a:ext cx="2016224" cy="1162587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</a:rPr>
              <a:t>ข้อผิดพลาด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2407626" y="2243287"/>
            <a:ext cx="648072" cy="888646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826764" y="2271082"/>
            <a:ext cx="648072" cy="888646"/>
          </a:xfrm>
          <a:prstGeom prst="line">
            <a:avLst/>
          </a:prstGeom>
          <a:ln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057631" y="2352445"/>
            <a:ext cx="739897" cy="991456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670336" y="2392305"/>
            <a:ext cx="648072" cy="888646"/>
          </a:xfrm>
          <a:prstGeom prst="line">
            <a:avLst/>
          </a:prstGeom>
          <a:ln w="31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005844" y="2193033"/>
            <a:ext cx="818184" cy="1267141"/>
          </a:xfrm>
          <a:prstGeom prst="line">
            <a:avLst/>
          </a:prstGeom>
          <a:ln w="9525">
            <a:prstDash val="lg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200311" y="2166443"/>
            <a:ext cx="895305" cy="1275349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907704" y="3680036"/>
            <a:ext cx="574042" cy="965842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311859" y="2381220"/>
            <a:ext cx="739897" cy="991456"/>
          </a:xfrm>
          <a:prstGeom prst="line">
            <a:avLst/>
          </a:prstGeom>
          <a:ln w="6350"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647963" y="1812024"/>
            <a:ext cx="959113" cy="1551107"/>
          </a:xfrm>
          <a:prstGeom prst="line">
            <a:avLst/>
          </a:prstGeom>
          <a:ln w="127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2865103" y="4844348"/>
            <a:ext cx="648072" cy="888646"/>
          </a:xfrm>
          <a:prstGeom prst="line">
            <a:avLst/>
          </a:prstGeom>
          <a:ln w="31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874877" y="4919063"/>
            <a:ext cx="540059" cy="87247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654415" y="3627538"/>
            <a:ext cx="648072" cy="888646"/>
          </a:xfrm>
          <a:prstGeom prst="line">
            <a:avLst/>
          </a:prstGeom>
          <a:ln w="31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226805" y="3669130"/>
            <a:ext cx="648072" cy="888646"/>
          </a:xfrm>
          <a:prstGeom prst="line">
            <a:avLst/>
          </a:prstGeom>
          <a:ln w="31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887924" y="3661721"/>
            <a:ext cx="551321" cy="921207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4610561" y="3680036"/>
            <a:ext cx="434606" cy="685068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8818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996285" y="40943"/>
            <a:ext cx="8147715" cy="762000"/>
          </a:xfrm>
        </p:spPr>
        <p:txBody>
          <a:bodyPr>
            <a:normAutofit/>
          </a:bodyPr>
          <a:lstStyle/>
          <a:p>
            <a:r>
              <a:rPr lang="th-TH" sz="2800" dirty="0">
                <a:effectLst/>
              </a:rPr>
              <a:t> หลักเกณฑ์การประเมินผลการปฏิบัติงานด้านบัญชีของส่วนราชการ </a:t>
            </a:r>
            <a:r>
              <a:rPr lang="th-TH" sz="2800" dirty="0" err="1">
                <a:effectLst/>
              </a:rPr>
              <a:t>ปีง</a:t>
            </a:r>
            <a:r>
              <a:rPr lang="th-TH" sz="2800" dirty="0">
                <a:effectLst/>
              </a:rPr>
              <a:t>ปม.2560</a:t>
            </a:r>
            <a:endParaRPr lang="th-TH" sz="40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914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/>
              <a:t>สำหรับงานด้านบัญชีการเงิน เรื่องที่ 1-3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1295400" y="1447800"/>
          <a:ext cx="7543800" cy="4959195"/>
        </p:xfrm>
        <a:graphic>
          <a:graphicData uri="http://schemas.openxmlformats.org/drawingml/2006/table">
            <a:tbl>
              <a:tblPr/>
              <a:tblGrid>
                <a:gridCol w="154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020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95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4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ea typeface="Cordia New"/>
                          <a:cs typeface="+mn-cs"/>
                        </a:rPr>
                        <a:t>เกณฑ์การประเมินผลฯ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64660" marR="6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ea typeface="Cordia New"/>
                          <a:cs typeface="+mn-cs"/>
                        </a:rPr>
                        <a:t>เรื่องที่ประเมิน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64660" marR="6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ea typeface="Cordia New"/>
                          <a:cs typeface="+mn-cs"/>
                        </a:rPr>
                        <a:t>คะแนนเต็ม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64660" marR="6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00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ea typeface="Cordia New"/>
                          <a:cs typeface="+mn-cs"/>
                        </a:rPr>
                        <a:t>เรื่องที่ 1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ความถูกต้อง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(</a:t>
                      </a:r>
                      <a:r>
                        <a:rPr lang="en-US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Accuracy</a:t>
                      </a: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)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64660" marR="6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1.1 บัญชีแยกประเภทในงบทดลองถูกต้องตรงกับเอกสารหรือหลักฐาน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      1.1.1 บัญชีเงินสดในมือ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      1.1.2 บัญชีเงินฝากธนาคาร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      1.1.3 บัญชีเงินฝากคลัง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      1.1.4 บัญชีลูกหนี้เงินยืม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      1.1.5 บัญชีใบสำคัญค้างจ่าย / บัญชีเจ้าหนี้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      1.1.6 บัญชีวัสดุคงคลัง และบัญชีสินทรัพย์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      1.1.7 รายงานผิดดุล บัญชีพักที่ไม่มียอดคงค้าง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1.2 ความถูกต้องของการเคลื่อนไหวในบัญชีแยกประเภท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      1.2.1 การบันทึกจัดเก็บและนำส่ง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      1.2.2 บัญชีเงินฝากคลัง การบันทึกบัญชีปรับเพิ่ม – ลด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      1.2.3 การบันทึกบัญชีจ่ายเงินยืม และการส่งใช้ใบสำคัญ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      1.2.4 การบันทึกบัญชีเบิกจ่ายเงินให้แก่เจ้าหนี้หรือผู้มีสิทธิ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64660" marR="6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40</a:t>
                      </a:r>
                    </a:p>
                  </a:txBody>
                  <a:tcPr marL="64660" marR="6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2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H SarabunPSK"/>
                        <a:ea typeface="Cordia New"/>
                        <a:cs typeface="+mn-cs"/>
                      </a:endParaRPr>
                    </a:p>
                  </a:txBody>
                  <a:tcPr marL="64660" marR="6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Cordia New"/>
                          <a:ea typeface="Cordia New"/>
                          <a:cs typeface="+mn-cs"/>
                        </a:rPr>
                        <a:t>รวม</a:t>
                      </a:r>
                      <a:endParaRPr lang="en-US" sz="2000" dirty="0">
                        <a:latin typeface="Cordia New"/>
                        <a:ea typeface="Cordia New"/>
                        <a:cs typeface="+mn-cs"/>
                      </a:endParaRPr>
                    </a:p>
                  </a:txBody>
                  <a:tcPr marL="64660" marR="6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H SarabunPSK"/>
                          <a:ea typeface="Cordia New"/>
                          <a:cs typeface="+mn-cs"/>
                        </a:rPr>
                        <a:t>450</a:t>
                      </a:r>
                      <a:endParaRPr lang="en-US" sz="2000" b="1" dirty="0">
                        <a:latin typeface="Cordia New"/>
                        <a:ea typeface="Cordia New"/>
                        <a:cs typeface="+mn-cs"/>
                      </a:endParaRPr>
                    </a:p>
                  </a:txBody>
                  <a:tcPr marL="64660" marR="6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941696" y="0"/>
            <a:ext cx="8202304" cy="914400"/>
          </a:xfrm>
        </p:spPr>
        <p:txBody>
          <a:bodyPr>
            <a:normAutofit/>
          </a:bodyPr>
          <a:lstStyle/>
          <a:p>
            <a:pPr algn="ctr"/>
            <a:r>
              <a:rPr lang="th-TH" sz="2800" dirty="0">
                <a:effectLst/>
              </a:rPr>
              <a:t>หลักเกณฑ์การประเมินผลการปฏิบัติงานด้านบัญชีของส่วนราชการ </a:t>
            </a:r>
            <a:r>
              <a:rPr lang="th-TH" sz="2800" dirty="0" err="1">
                <a:effectLst/>
              </a:rPr>
              <a:t>ปีง</a:t>
            </a:r>
            <a:r>
              <a:rPr lang="th-TH" sz="2800" dirty="0">
                <a:effectLst/>
              </a:rPr>
              <a:t>ปม.2560</a:t>
            </a:r>
            <a:endParaRPr lang="th-TH" sz="40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914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/>
              <a:t>สำหรับงานด้านบัญชีการเงิน เรื่องที่ 1- 3 (ต่อ)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4452539"/>
              </p:ext>
            </p:extLst>
          </p:nvPr>
        </p:nvGraphicFramePr>
        <p:xfrm>
          <a:off x="1066800" y="1371600"/>
          <a:ext cx="7696200" cy="51816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82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01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6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ea typeface="Cordia New"/>
                          <a:cs typeface="+mn-cs"/>
                        </a:rPr>
                        <a:t>เกณฑ์การประเมินผล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49696" marR="49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ea typeface="Cordia New"/>
                          <a:cs typeface="+mn-cs"/>
                        </a:rPr>
                        <a:t>เรื่องที่ประเมิน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49696" marR="49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+mn-cs"/>
                        </a:rPr>
                        <a:t>คะแนนเต็ม</a:t>
                      </a:r>
                      <a:endParaRPr lang="en-US" sz="200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49696" marR="49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88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ea typeface="Cordia New"/>
                          <a:cs typeface="+mn-cs"/>
                        </a:rPr>
                        <a:t>เรื่องที่ 2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ความโปร่งใส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(</a:t>
                      </a:r>
                      <a:r>
                        <a:rPr lang="en-US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Transparency</a:t>
                      </a: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)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2.1 </a:t>
                      </a: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การเปิดเผยงบทดลองสู่สาธารณะ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2.2 การแสดงรายละเอียดประกอบรายการบัญชีที่สำคัญของงบทดลอง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latin typeface="TH SarabunPSK" pitchFamily="34" charset="-34"/>
                          <a:ea typeface="Cordia New"/>
                          <a:cs typeface="+mn-cs"/>
                        </a:rPr>
                        <a:t>70</a:t>
                      </a:r>
                      <a:endParaRPr lang="en-US" sz="200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latin typeface="TH SarabunPSK" pitchFamily="34" charset="-34"/>
                          <a:ea typeface="Cordia New"/>
                          <a:cs typeface="+mn-cs"/>
                        </a:rPr>
                        <a:t>30</a:t>
                      </a:r>
                      <a:endParaRPr lang="en-US" sz="200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9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ea typeface="Cordia New"/>
                          <a:cs typeface="+mn-cs"/>
                        </a:rPr>
                        <a:t>รวม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+mn-cs"/>
                        </a:rPr>
                        <a:t>100</a:t>
                      </a:r>
                      <a:endParaRPr lang="en-US" sz="200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828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ea typeface="Cordia New"/>
                          <a:cs typeface="+mn-cs"/>
                        </a:rPr>
                        <a:t>เรื่องที่ 3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ความรับผิดชอบ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(</a:t>
                      </a:r>
                      <a:r>
                        <a:rPr lang="en-US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Accountability</a:t>
                      </a: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)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3.1 การจัดส่งงบทดลองระดับหน่วยเบิกจ่ายให้ </a:t>
                      </a:r>
                      <a:r>
                        <a:rPr lang="th-TH" sz="2000" dirty="0" err="1">
                          <a:latin typeface="TH SarabunPSK" pitchFamily="34" charset="-34"/>
                          <a:ea typeface="Cordia New"/>
                          <a:cs typeface="+mn-cs"/>
                        </a:rPr>
                        <a:t>สตง.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3.2 </a:t>
                      </a: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การจัดส่งรายงานการเงินระดับกรมให้ </a:t>
                      </a:r>
                      <a:r>
                        <a:rPr lang="th-TH" sz="2000" dirty="0" err="1">
                          <a:latin typeface="TH SarabunPSK" pitchFamily="34" charset="-34"/>
                          <a:ea typeface="Cordia New"/>
                          <a:cs typeface="+mn-cs"/>
                        </a:rPr>
                        <a:t>สตง.</a:t>
                      </a: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 และกรมบัญชีกลาง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3.3 รูปแบบรายงานการเงินที่จัดส่งเป็นไปตามมาตรฐาน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ที่กรมบัญชีกลางกำหนด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3.4 ข้อมูลรายงานการเงินที่ส่งให้ </a:t>
                      </a:r>
                      <a:r>
                        <a:rPr lang="th-TH" sz="2000" dirty="0" err="1">
                          <a:latin typeface="TH SarabunPSK" pitchFamily="34" charset="-34"/>
                          <a:ea typeface="Cordia New"/>
                          <a:cs typeface="+mn-cs"/>
                        </a:rPr>
                        <a:t>สตง.</a:t>
                      </a: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 เท่ากับข้อมูลในระบบ </a:t>
                      </a:r>
                      <a:r>
                        <a:rPr lang="en-US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GFMIS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3.5 </a:t>
                      </a: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การตอบข้อทักท้วงด้านบัญชีการเงินตามข้อสังเกตประกอบการตรวจสอบรายงานการเงินของสำนักงานการตรวจเงินแผ่นดิน ปีล่าสุด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spc="-20" dirty="0">
                          <a:latin typeface="TH SarabunPSK" pitchFamily="34" charset="-34"/>
                          <a:ea typeface="Cordia New"/>
                          <a:cs typeface="+mn-cs"/>
                        </a:rPr>
                        <a:t>3.6 การแก้ไขข้อทักท้วงด้านบัญชีตามข้อสังเกตประกอบการตรวจสอบของ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spc="-20" dirty="0">
                          <a:latin typeface="TH SarabunPSK" pitchFamily="34" charset="-34"/>
                          <a:ea typeface="Cordia New"/>
                          <a:cs typeface="+mn-cs"/>
                        </a:rPr>
                        <a:t>ผู้ตรวจสอบภายใน</a:t>
                      </a: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 ภายในปีที่ได้รับการทักท้วง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25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20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20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20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Cordia New"/>
                          <a:cs typeface="+mn-cs"/>
                        </a:rPr>
                        <a:t>45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ea typeface="Cordia New"/>
                          <a:cs typeface="+mn-cs"/>
                        </a:rPr>
                        <a:t>รวม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+mn-cs"/>
                        </a:rPr>
                        <a:t>150</a:t>
                      </a:r>
                      <a:endParaRPr lang="en-US" sz="200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49696" marR="49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Cordia New"/>
                          <a:cs typeface="+mn-cs"/>
                        </a:rPr>
                        <a:t>รวมทั้งสิ้น</a:t>
                      </a:r>
                      <a:endParaRPr lang="en-US" sz="200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ea typeface="Cordia New"/>
                          <a:cs typeface="+mn-cs"/>
                        </a:rPr>
                        <a:t>700</a:t>
                      </a:r>
                      <a:endParaRPr lang="en-US" sz="2000" dirty="0">
                        <a:latin typeface="TH SarabunPSK" pitchFamily="34" charset="-34"/>
                        <a:ea typeface="Cordia New"/>
                        <a:cs typeface="+mn-cs"/>
                      </a:endParaRPr>
                    </a:p>
                  </a:txBody>
                  <a:tcPr marL="49696" marR="49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วงเล็บปีกกาขวา 8"/>
          <p:cNvSpPr/>
          <p:nvPr/>
        </p:nvSpPr>
        <p:spPr>
          <a:xfrm rot="10800000" flipH="1">
            <a:off x="8293100" y="3594100"/>
            <a:ext cx="381000" cy="1905000"/>
          </a:xfrm>
          <a:prstGeom prst="rightBrace">
            <a:avLst>
              <a:gd name="adj1" fmla="val 8333"/>
              <a:gd name="adj2" fmla="val 52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 rot="5400000">
            <a:off x="8124855" y="4333845"/>
            <a:ext cx="1371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dirty="0"/>
              <a:t>สำหรับระดับกรม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8458200" cy="1143000"/>
          </a:xfrm>
        </p:spPr>
        <p:txBody>
          <a:bodyPr>
            <a:normAutofit/>
          </a:bodyPr>
          <a:lstStyle/>
          <a:p>
            <a:r>
              <a:rPr lang="th-TH" sz="2800" dirty="0">
                <a:effectLst/>
              </a:rPr>
              <a:t>หลักเกณฑ์การประเมินผลการปฏิบัติงานด้านบัญชีของส่วนราชการ </a:t>
            </a:r>
            <a:r>
              <a:rPr lang="th-TH" sz="2800" dirty="0" err="1">
                <a:effectLst/>
              </a:rPr>
              <a:t>ปีง</a:t>
            </a:r>
            <a:r>
              <a:rPr lang="th-TH" sz="2800" dirty="0">
                <a:effectLst/>
              </a:rPr>
              <a:t>ปม.2560</a:t>
            </a:r>
            <a:endParaRPr lang="th-TH" sz="4000" dirty="0">
              <a:effectLst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1066800" y="1371600"/>
          <a:ext cx="7924799" cy="404816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7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6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807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/>
                        <a:t>เกณฑ์การประเมินผล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/>
                        <a:t>เรื่องที่ประเมิน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/>
                        <a:t>คะแนน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342">
                <a:tc>
                  <a:txBody>
                    <a:bodyPr/>
                    <a:lstStyle/>
                    <a:p>
                      <a:r>
                        <a:rPr lang="th-TH" sz="2000" dirty="0"/>
                        <a:t>ขั้นตอนที่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การจัดทำบัญชีต้นทุนต่อหน่วยผลผลิต ประจำปีงบประมาณ พ.ศ.2559</a:t>
                      </a:r>
                      <a:endParaRPr kumimoji="0"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  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6713">
                <a:tc>
                  <a:txBody>
                    <a:bodyPr/>
                    <a:lstStyle/>
                    <a:p>
                      <a:r>
                        <a:rPr lang="th-TH" sz="2000" dirty="0"/>
                        <a:t>ขั้นตอนที่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การเปรียบเทียบผลการคำนวณต้นทุนต่อหน่วยผลผลิตระหว่างปีงบประมาณ พ.ศ.2558 และปีงบประมาณ พ.ศ.2559 และการวิเคราะห์สาเหตุการเปลี่ยนแปลงต้นทุนต่อหน่วยผลผลิต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  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2948">
                <a:tc>
                  <a:txBody>
                    <a:bodyPr/>
                    <a:lstStyle/>
                    <a:p>
                      <a:r>
                        <a:rPr lang="th-TH" sz="2000" dirty="0"/>
                        <a:t>ขั้นตอนที่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การเปิดเผยรายงานต้นทุนใน</a:t>
                      </a:r>
                      <a:r>
                        <a:rPr kumimoji="0" lang="th-TH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website</a:t>
                      </a:r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  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527">
                <a:tc>
                  <a:txBody>
                    <a:bodyPr/>
                    <a:lstStyle/>
                    <a:p>
                      <a:r>
                        <a:rPr lang="th-TH" sz="2000" dirty="0"/>
                        <a:t>ขั้นตอนที่</a:t>
                      </a:r>
                      <a:r>
                        <a:rPr lang="th-TH" sz="2000" baseline="0" dirty="0"/>
                        <a:t> 4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การจัดทำแผนเพิ่มประสิทธิภาพ ประจำปีงบประมาณ พ.ศ.2560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  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9162">
                <a:tc>
                  <a:txBody>
                    <a:bodyPr/>
                    <a:lstStyle/>
                    <a:p>
                      <a:r>
                        <a:rPr lang="th-TH" sz="2000" dirty="0"/>
                        <a:t>ขั้นตอนที่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การรายงานผลการดำเนินการตามแผนเพิ่มประสิทธิภาพ ประจำปีงบประมาณพ.ศ.2560 และการใช้ประโยชน์จากข้อมูลต้นทุนในการบริหารจัดการ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  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2298"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/>
                        <a:t>รวม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914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/>
              <a:t>สำหรับงานด้านบัญชีต้นทุนต่อหน่วยผลผลิต เรื่องที่ 4 ความมีประสิทธิผล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54864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000" b="1" dirty="0"/>
              <a:t>เงื่อนไข </a:t>
            </a:r>
            <a:r>
              <a:rPr lang="en-US" sz="2000" b="1" dirty="0"/>
              <a:t>: </a:t>
            </a:r>
            <a:r>
              <a:rPr lang="th-TH" sz="2000" dirty="0"/>
              <a:t>ขั้นตอนที่ 1 -3  	ส่งกรมบัญชีกลาง  ภายในวันที่ 28 ก.พ. 2560</a:t>
            </a:r>
          </a:p>
          <a:p>
            <a:pPr lvl="1"/>
            <a:r>
              <a:rPr lang="th-TH" sz="2000" dirty="0"/>
              <a:t>	      ขั้นตอนที่ 4 	ส่งกรมบัญชีกลาง  ภายในวันที่ 31 มี.ค. 2560</a:t>
            </a:r>
          </a:p>
          <a:p>
            <a:pPr lvl="1"/>
            <a:r>
              <a:rPr lang="th-TH" sz="2000" dirty="0"/>
              <a:t>	      ขั้นตอนที่ 5	ส่งกรมบัญชีกลาง  ภายในวันที่ 31 ต.ค. 2560</a:t>
            </a:r>
          </a:p>
        </p:txBody>
      </p:sp>
      <p:sp>
        <p:nvSpPr>
          <p:cNvPr id="8" name="Oval 4"/>
          <p:cNvSpPr/>
          <p:nvPr/>
        </p:nvSpPr>
        <p:spPr>
          <a:xfrm>
            <a:off x="6477000" y="609600"/>
            <a:ext cx="24384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เอกสารแนบ </a:t>
            </a:r>
            <a:r>
              <a:rPr lang="en-US" sz="24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1-4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956481" y="-76200"/>
            <a:ext cx="84582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3600" b="1" dirty="0">
                <a:effectLst/>
              </a:rPr>
              <a:t>ภาพรวมการปฏิบัติงานด้านบัญชีของส่วนราชการ</a:t>
            </a:r>
            <a:endParaRPr lang="th-TH" sz="4800" b="1" dirty="0">
              <a:effectLst/>
            </a:endParaRPr>
          </a:p>
        </p:txBody>
      </p:sp>
      <p:sp>
        <p:nvSpPr>
          <p:cNvPr id="6" name="Oval 5"/>
          <p:cNvSpPr/>
          <p:nvPr/>
        </p:nvSpPr>
        <p:spPr>
          <a:xfrm>
            <a:off x="1082153" y="1359605"/>
            <a:ext cx="2362200" cy="13928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err="1">
                <a:solidFill>
                  <a:schemeClr val="tx1"/>
                </a:solidFill>
              </a:rPr>
              <a:t>สตง</a:t>
            </a:r>
            <a:r>
              <a:rPr lang="th-TH" sz="4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4004481" y="1504542"/>
            <a:ext cx="2362200" cy="152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รายงานการเงิน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82153" y="3081416"/>
            <a:ext cx="2362200" cy="1524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กรมบัญชีกลาง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49322" y="3701684"/>
            <a:ext cx="2362200" cy="1524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บัญชีต้นทุนต่อหน่วยผลผลิต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7" idx="2"/>
            <a:endCxn id="6" idx="6"/>
          </p:cNvCxnSpPr>
          <p:nvPr/>
        </p:nvCxnSpPr>
        <p:spPr>
          <a:xfrm flipH="1" flipV="1">
            <a:off x="3444353" y="2056044"/>
            <a:ext cx="560128" cy="2104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8" idx="7"/>
          </p:cNvCxnSpPr>
          <p:nvPr/>
        </p:nvCxnSpPr>
        <p:spPr>
          <a:xfrm flipH="1">
            <a:off x="3098417" y="2266542"/>
            <a:ext cx="906064" cy="10380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007557" y="1484425"/>
            <a:ext cx="1915804" cy="15632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solidFill>
                  <a:schemeClr val="tx1"/>
                </a:solidFill>
              </a:rPr>
              <a:t> 1.ความถูกต้อง</a:t>
            </a:r>
          </a:p>
          <a:p>
            <a:r>
              <a:rPr lang="th-TH" sz="2400" dirty="0">
                <a:solidFill>
                  <a:schemeClr val="tx1"/>
                </a:solidFill>
              </a:rPr>
              <a:t> 2.ความโปร่งใส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th-TH" sz="2400" dirty="0">
                <a:solidFill>
                  <a:schemeClr val="tx1"/>
                </a:solidFill>
              </a:rPr>
              <a:t> 3.ความรับผิดชอบ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5" idx="1"/>
            <a:endCxn id="7" idx="6"/>
          </p:cNvCxnSpPr>
          <p:nvPr/>
        </p:nvCxnSpPr>
        <p:spPr>
          <a:xfrm flipH="1">
            <a:off x="6366681" y="2266045"/>
            <a:ext cx="640876" cy="4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007557" y="4168958"/>
            <a:ext cx="1915804" cy="5827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solidFill>
                  <a:schemeClr val="tx1"/>
                </a:solidFill>
              </a:rPr>
              <a:t>4.ความมีประสิทธิผล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9" idx="1"/>
            <a:endCxn id="9" idx="6"/>
          </p:cNvCxnSpPr>
          <p:nvPr/>
        </p:nvCxnSpPr>
        <p:spPr>
          <a:xfrm flipH="1">
            <a:off x="6311522" y="4460327"/>
            <a:ext cx="696035" cy="33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8" idx="5"/>
          </p:cNvCxnSpPr>
          <p:nvPr/>
        </p:nvCxnSpPr>
        <p:spPr>
          <a:xfrm flipH="1" flipV="1">
            <a:off x="3098417" y="4382231"/>
            <a:ext cx="850905" cy="814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374692" y="2781381"/>
            <a:ext cx="1057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29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พ.ย.</a:t>
            </a:r>
            <a:endParaRPr lang="en-US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374690" y="1484425"/>
            <a:ext cx="1057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29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พ.ย.</a:t>
            </a:r>
            <a:endParaRPr lang="en-US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12203" y="4533186"/>
            <a:ext cx="1057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28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ก.พ.</a:t>
            </a:r>
          </a:p>
          <a:p>
            <a:pPr algn="ctr"/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31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มี.ค.</a:t>
            </a:r>
          </a:p>
          <a:p>
            <a:pPr algn="ctr"/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31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ต.ค.</a:t>
            </a:r>
            <a:endParaRPr lang="en-US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66643" y="923550"/>
            <a:ext cx="127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วันที่จัดส่ง</a:t>
            </a:r>
            <a:endParaRPr lang="en-US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086600" y="1066800"/>
            <a:ext cx="1710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เกณฑ์ประเมิน</a:t>
            </a:r>
            <a:endParaRPr 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91400" y="46482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300 คะแนน</a:t>
            </a:r>
          </a:p>
          <a:p>
            <a:endParaRPr lang="th-TH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7315200" y="29718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700 คะแนน</a:t>
            </a:r>
          </a:p>
          <a:p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9200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effectLst/>
              </a:rPr>
              <a:t>กลุ่มบัญชีจัดทำรายงานการเงินในภาพรวมกรม</a:t>
            </a: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2621771"/>
              </p:ext>
            </p:extLst>
          </p:nvPr>
        </p:nvGraphicFramePr>
        <p:xfrm>
          <a:off x="1143000" y="838200"/>
          <a:ext cx="8001000" cy="57607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29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71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5831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cs typeface="+mj-cs"/>
                        </a:rPr>
                        <a:t>เดิม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cs typeface="+mj-cs"/>
                        </a:rPr>
                        <a:t>ปัจจุบัน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6589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th-TH" sz="2000" dirty="0">
                          <a:cs typeface="+mj-cs"/>
                        </a:rPr>
                        <a:t>∆ </a:t>
                      </a:r>
                      <a:r>
                        <a:rPr lang="th-TH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cs typeface="+mj-cs"/>
                        </a:rPr>
                        <a:t>รายงานการเงิน</a:t>
                      </a:r>
                      <a:r>
                        <a:rPr lang="th-TH" sz="2000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cs typeface="+mj-cs"/>
                        </a:rPr>
                        <a:t>  </a:t>
                      </a:r>
                      <a:endParaRPr lang="th-TH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cs typeface="+mj-cs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th-TH" sz="2000" dirty="0">
                          <a:cs typeface="+mj-cs"/>
                        </a:rPr>
                        <a:t>1.งบแสดงฐานะการเงิน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th-TH" sz="2000" dirty="0">
                          <a:cs typeface="+mj-cs"/>
                        </a:rPr>
                        <a:t>2.</a:t>
                      </a:r>
                      <a:r>
                        <a:rPr lang="th-TH" sz="2000" baseline="0" dirty="0">
                          <a:cs typeface="+mj-cs"/>
                        </a:rPr>
                        <a:t>งบแสดงผลการดำเนินงานทางการเงิน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th-TH" sz="2000" baseline="0" dirty="0">
                          <a:cs typeface="+mj-cs"/>
                        </a:rPr>
                        <a:t>3.หมายเหตุประกอบงบการเงิน</a:t>
                      </a:r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th-TH" sz="2000" dirty="0">
                          <a:cs typeface="+mj-cs"/>
                        </a:rPr>
                        <a:t>∆</a:t>
                      </a:r>
                      <a:r>
                        <a:rPr lang="th-TH" sz="2000" b="1" dirty="0">
                          <a:cs typeface="+mj-cs"/>
                        </a:rPr>
                        <a:t> </a:t>
                      </a:r>
                      <a:r>
                        <a:rPr lang="th-TH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cs typeface="+mj-cs"/>
                        </a:rPr>
                        <a:t>รายงานการเงิน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th-TH" sz="2000" dirty="0">
                          <a:cs typeface="+mj-cs"/>
                        </a:rPr>
                        <a:t>1.งบแสดงฐานะการเงิน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th-TH" sz="2000" dirty="0">
                          <a:cs typeface="+mj-cs"/>
                        </a:rPr>
                        <a:t>2.</a:t>
                      </a:r>
                      <a:r>
                        <a:rPr lang="th-TH" sz="2000" baseline="0" dirty="0">
                          <a:cs typeface="+mj-cs"/>
                        </a:rPr>
                        <a:t>งบแสดงผลการดำเนินงานทางการเงิน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th-TH" sz="2000" baseline="0" dirty="0">
                          <a:cs typeface="+mj-cs"/>
                        </a:rPr>
                        <a:t>3.งบแสดงการเปลี่ยนแปลงสินทรัพย์สุทธิ/ส่วนทุน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th-TH" sz="2000" baseline="0" dirty="0">
                          <a:cs typeface="+mj-cs"/>
                        </a:rPr>
                        <a:t>4.หมายเหตุประกอบงบการเงิน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th-TH" sz="2000" baseline="0" dirty="0">
                          <a:cs typeface="+mj-cs"/>
                        </a:rPr>
                        <a:t>5.รายงานฐานะเงินงบประมาณรายจ่ายปีปัจจุบันและปีก่อน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th-TH" sz="2000" baseline="0" dirty="0">
                          <a:cs typeface="+mj-cs"/>
                        </a:rPr>
                        <a:t>6.รายงานรายได้แผ่นดิน</a:t>
                      </a:r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6540">
                <a:tc>
                  <a:txBody>
                    <a:bodyPr/>
                    <a:lstStyle/>
                    <a:p>
                      <a:r>
                        <a:rPr lang="th-TH" sz="2000" dirty="0">
                          <a:cs typeface="+mj-cs"/>
                        </a:rPr>
                        <a:t>∆</a:t>
                      </a:r>
                      <a:r>
                        <a:rPr lang="th-TH" sz="2000" baseline="0" dirty="0">
                          <a:cs typeface="+mj-cs"/>
                        </a:rPr>
                        <a:t> </a:t>
                      </a:r>
                      <a:r>
                        <a:rPr lang="th-TH" sz="2000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cs typeface="+mj-cs"/>
                        </a:rPr>
                        <a:t>รายงานการรับและการใช้จ่ายเงินที่เป็นรายได้ โดยไม่ต้องนำส่งเป็นรายได้แผ่นดิน </a:t>
                      </a:r>
                    </a:p>
                    <a:p>
                      <a:r>
                        <a:rPr lang="th-TH" sz="2000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cs typeface="+mj-cs"/>
                        </a:rPr>
                        <a:t>ตามมาตรา 170  </a:t>
                      </a:r>
                      <a:r>
                        <a:rPr lang="th-TH" sz="2000" baseline="0" dirty="0">
                          <a:cs typeface="+mj-cs"/>
                        </a:rPr>
                        <a:t>ได้แก่</a:t>
                      </a:r>
                    </a:p>
                    <a:p>
                      <a:r>
                        <a:rPr lang="th-TH" sz="2000" baseline="0" dirty="0">
                          <a:cs typeface="+mj-cs"/>
                        </a:rPr>
                        <a:t>1.เงินนอกงบประมาณที่ฝากคลังและไม่ฝากคลัง  (เช่น โครงการ </a:t>
                      </a:r>
                      <a:r>
                        <a:rPr lang="en-US" sz="1200" b="0" baseline="0" dirty="0">
                          <a:cs typeface="+mj-cs"/>
                        </a:rPr>
                        <a:t>UNCCD</a:t>
                      </a:r>
                      <a:r>
                        <a:rPr lang="th-TH" sz="1800" b="0" baseline="0" dirty="0">
                          <a:cs typeface="+mj-cs"/>
                        </a:rPr>
                        <a:t> ,</a:t>
                      </a:r>
                      <a:r>
                        <a:rPr lang="en-US" sz="1200" b="0" baseline="0" dirty="0">
                          <a:cs typeface="+mj-cs"/>
                        </a:rPr>
                        <a:t>IRD</a:t>
                      </a:r>
                      <a:r>
                        <a:rPr lang="th-TH" sz="2000" baseline="0" dirty="0">
                          <a:cs typeface="+mj-cs"/>
                        </a:rPr>
                        <a:t>,โครงการวิจัย -อุทยาน ,แก้ปัญหาปลูกฝิ่นฯ)</a:t>
                      </a:r>
                    </a:p>
                    <a:p>
                      <a:r>
                        <a:rPr lang="th-TH" sz="2000" baseline="0" dirty="0">
                          <a:cs typeface="+mj-cs"/>
                        </a:rPr>
                        <a:t>2.เงินประกันสัญญา </a:t>
                      </a:r>
                    </a:p>
                    <a:p>
                      <a:r>
                        <a:rPr lang="th-TH" sz="2000" baseline="0" dirty="0">
                          <a:cs typeface="+mj-cs"/>
                        </a:rPr>
                        <a:t>3.เงินสมทบแหล่งน้ำในไร่นา</a:t>
                      </a:r>
                    </a:p>
                    <a:p>
                      <a:r>
                        <a:rPr lang="th-TH" sz="2000" baseline="0" dirty="0">
                          <a:cs typeface="+mj-cs"/>
                        </a:rPr>
                        <a:t>4.เงินฝากค่าธรรมเนียมการสอบแข่งขัน</a:t>
                      </a:r>
                    </a:p>
                    <a:p>
                      <a:r>
                        <a:rPr lang="th-TH" sz="2000" baseline="0" dirty="0">
                          <a:cs typeface="+mj-cs"/>
                        </a:rPr>
                        <a:t>5.เงินบูรณะทรัพย์สิน</a:t>
                      </a:r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cs typeface="+mj-cs"/>
                        </a:rPr>
                        <a:t>∆</a:t>
                      </a:r>
                      <a:r>
                        <a:rPr lang="th-TH" sz="2000" b="1" baseline="0" dirty="0">
                          <a:cs typeface="+mj-cs"/>
                        </a:rPr>
                        <a:t> </a:t>
                      </a:r>
                      <a:r>
                        <a:rPr lang="th-TH" sz="2000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cs typeface="+mj-cs"/>
                        </a:rPr>
                        <a:t>รายงานการรับและการใช้จ่ายเงินที่เป็นรายได้ โดยไม่ต้องนำส่งเป็นรายได้แผ่นดิน ตามมาตรา 170 </a:t>
                      </a:r>
                    </a:p>
                    <a:p>
                      <a:r>
                        <a:rPr lang="th-TH" sz="2000" baseline="0" dirty="0">
                          <a:cs typeface="+mj-cs"/>
                        </a:rPr>
                        <a:t>ได้แก่</a:t>
                      </a:r>
                    </a:p>
                    <a:p>
                      <a:r>
                        <a:rPr lang="th-TH" sz="2000" baseline="0" dirty="0">
                          <a:cs typeface="+mj-cs"/>
                        </a:rPr>
                        <a:t>1.เงินนอกงบประมาณที่ฝากคลังและไม่ฝากคลัง </a:t>
                      </a:r>
                    </a:p>
                    <a:p>
                      <a:r>
                        <a:rPr lang="th-TH" sz="2000" baseline="0" dirty="0">
                          <a:cs typeface="+mj-cs"/>
                        </a:rPr>
                        <a:t> (เช่น โครงการ </a:t>
                      </a:r>
                      <a:r>
                        <a:rPr lang="en-US" sz="1200" baseline="0" dirty="0">
                          <a:cs typeface="+mj-cs"/>
                        </a:rPr>
                        <a:t>UNCCD</a:t>
                      </a:r>
                      <a:r>
                        <a:rPr lang="th-TH" sz="1400" baseline="0" dirty="0">
                          <a:cs typeface="+mj-cs"/>
                        </a:rPr>
                        <a:t> </a:t>
                      </a:r>
                      <a:r>
                        <a:rPr lang="th-TH" sz="1800" baseline="0" dirty="0">
                          <a:cs typeface="+mj-cs"/>
                        </a:rPr>
                        <a:t>,</a:t>
                      </a:r>
                      <a:r>
                        <a:rPr lang="en-US" sz="1200" baseline="0" dirty="0">
                          <a:cs typeface="+mj-cs"/>
                        </a:rPr>
                        <a:t>IRD</a:t>
                      </a:r>
                      <a:r>
                        <a:rPr lang="th-TH" sz="2000" baseline="0" dirty="0">
                          <a:cs typeface="+mj-cs"/>
                        </a:rPr>
                        <a:t>,โครงการวิจัยอุทยาน ,        แก้ปัญหาปลูกฝิ่นฯ ) ของหน่วยงานส่วนกลาง</a:t>
                      </a:r>
                    </a:p>
                    <a:p>
                      <a:r>
                        <a:rPr lang="th-TH" sz="2000" baseline="0" dirty="0">
                          <a:cs typeface="+mj-cs"/>
                        </a:rPr>
                        <a:t>2.เงินประกันสัญญา </a:t>
                      </a:r>
                    </a:p>
                    <a:p>
                      <a:r>
                        <a:rPr lang="th-TH" sz="2000" baseline="0" dirty="0">
                          <a:cs typeface="+mj-cs"/>
                        </a:rPr>
                        <a:t>3.เงินสมทบแหล่งน้ำในไร่นา</a:t>
                      </a:r>
                    </a:p>
                    <a:p>
                      <a:r>
                        <a:rPr lang="th-TH" sz="2000" baseline="0" dirty="0">
                          <a:cs typeface="+mj-cs"/>
                        </a:rPr>
                        <a:t>4.เงินฝากค่าธรรมเนียมการสอบแข่งขัน</a:t>
                      </a:r>
                    </a:p>
                    <a:p>
                      <a:r>
                        <a:rPr lang="th-TH" sz="2000" baseline="0" dirty="0">
                          <a:cs typeface="+mj-cs"/>
                        </a:rPr>
                        <a:t>5.เงินบูรณะทรัพย์สิน</a:t>
                      </a:r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059066" y="38101"/>
            <a:ext cx="7498080" cy="876299"/>
          </a:xfrm>
        </p:spPr>
        <p:txBody>
          <a:bodyPr>
            <a:normAutofit/>
          </a:bodyPr>
          <a:lstStyle/>
          <a:p>
            <a:pPr algn="ctr"/>
            <a:r>
              <a:rPr lang="th-TH" dirty="0">
                <a:effectLst/>
              </a:rPr>
              <a:t>ภาพรวมบัญชีต้นทุนต่อหน่วยผลผลิต</a:t>
            </a:r>
          </a:p>
        </p:txBody>
      </p:sp>
      <p:sp>
        <p:nvSpPr>
          <p:cNvPr id="5" name="Flowchart: Multidocument 4"/>
          <p:cNvSpPr/>
          <p:nvPr/>
        </p:nvSpPr>
        <p:spPr>
          <a:xfrm>
            <a:off x="1447800" y="1162902"/>
            <a:ext cx="2209801" cy="1122528"/>
          </a:xfrm>
          <a:prstGeom prst="flowChartMultidocumen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 </a:t>
            </a:r>
            <a:r>
              <a:rPr lang="th-TH" sz="48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ตาราง</a:t>
            </a:r>
            <a:endParaRPr lang="en-US" sz="48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Flowchart: Multidocument 5"/>
          <p:cNvSpPr/>
          <p:nvPr/>
        </p:nvSpPr>
        <p:spPr>
          <a:xfrm>
            <a:off x="1429033" y="2750403"/>
            <a:ext cx="2209801" cy="1104900"/>
          </a:xfrm>
          <a:prstGeom prst="flowChartMultidocumen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8 </a:t>
            </a:r>
            <a:r>
              <a:rPr lang="th-TH" sz="48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ตาราง</a:t>
            </a:r>
            <a:endParaRPr lang="en-US" sz="48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6146" y="1160627"/>
            <a:ext cx="3352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</a:rPr>
              <a:t>แยกประเภทตามประเภทค่าใช้จ่าย</a:t>
            </a:r>
          </a:p>
          <a:p>
            <a:pPr algn="ctr"/>
            <a:r>
              <a:rPr lang="th-TH" sz="2400" dirty="0">
                <a:solidFill>
                  <a:schemeClr val="tx1"/>
                </a:solidFill>
              </a:rPr>
              <a:t>ตามศูนย์ต้นทุน+การวิเคราะห์ฯ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8184" y="2750403"/>
            <a:ext cx="3352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</a:rPr>
              <a:t>กิจกรรมย่อย กิจกรรมหลัก</a:t>
            </a:r>
          </a:p>
          <a:p>
            <a:pPr algn="ctr"/>
            <a:r>
              <a:rPr lang="th-TH" sz="2400" dirty="0">
                <a:solidFill>
                  <a:schemeClr val="tx1"/>
                </a:solidFill>
              </a:rPr>
              <a:t>ผลผลิตย่อย ผลผลิตหลัก</a:t>
            </a:r>
          </a:p>
          <a:p>
            <a:pPr algn="ctr"/>
            <a:r>
              <a:rPr lang="th-TH" sz="2400" dirty="0">
                <a:solidFill>
                  <a:schemeClr val="tx1"/>
                </a:solidFill>
              </a:rPr>
              <a:t>+การวิเคราะห์ฯ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Flowchart: Document 1"/>
          <p:cNvSpPr/>
          <p:nvPr/>
        </p:nvSpPr>
        <p:spPr>
          <a:xfrm>
            <a:off x="1768522" y="4283203"/>
            <a:ext cx="1524000" cy="762000"/>
          </a:xfrm>
          <a:prstGeom prst="flowChartDocumen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Document 9"/>
          <p:cNvSpPr/>
          <p:nvPr/>
        </p:nvSpPr>
        <p:spPr>
          <a:xfrm>
            <a:off x="1749188" y="5491558"/>
            <a:ext cx="1524000" cy="762000"/>
          </a:xfrm>
          <a:prstGeom prst="flowChartDocumen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58184" y="4283203"/>
            <a:ext cx="33528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การจัดทำแผนเพิ่มประสิทธิภาพ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8184" y="5402945"/>
            <a:ext cx="33528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รายงานแผนเพิ่มประสิทธิภาพ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6768" y="4391483"/>
            <a:ext cx="1554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31 </a:t>
            </a:r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มี.ค.</a:t>
            </a:r>
            <a:endParaRPr lang="en-US" sz="3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4868" y="5511225"/>
            <a:ext cx="1554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31</a:t>
            </a:r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ต.ค.</a:t>
            </a:r>
            <a:endParaRPr lang="en-US" sz="3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7779792" y="1694028"/>
            <a:ext cx="221208" cy="16088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031139" y="2431050"/>
            <a:ext cx="1554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28 </a:t>
            </a:r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ก.พ.</a:t>
            </a:r>
            <a:endParaRPr lang="en-US" sz="3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2209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ปีเก่า 2559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6600" y="3886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B050"/>
                </a:solidFill>
              </a:rPr>
              <a:t>ปีปัจจุบัน 2560</a:t>
            </a:r>
          </a:p>
        </p:txBody>
      </p:sp>
    </p:spTree>
    <p:extLst>
      <p:ext uri="{BB962C8B-B14F-4D97-AF65-F5344CB8AC3E}">
        <p14:creationId xmlns:p14="http://schemas.microsoft.com/office/powerpoint/2010/main" xmlns="" val="38145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35069" y="31845"/>
            <a:ext cx="81305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effectLst/>
              </a:rPr>
              <a:t>กำหนดระยะเวลาการปิดงวดบัญชีในระบบ </a:t>
            </a:r>
            <a:r>
              <a:rPr lang="en-US" sz="3200" b="1" dirty="0">
                <a:effectLst/>
              </a:rPr>
              <a:t>GFMIS</a:t>
            </a:r>
            <a:endParaRPr lang="th-TH" sz="3200" b="1" dirty="0">
              <a:effectLst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90600" y="1447800"/>
            <a:ext cx="8153400" cy="3352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h-TH" b="1" dirty="0"/>
              <a:t>ระหว่างปีงบประมาณ</a:t>
            </a:r>
          </a:p>
          <a:p>
            <a:pPr>
              <a:buNone/>
            </a:pPr>
            <a:r>
              <a:rPr lang="th-TH" dirty="0"/>
              <a:t>      ปิดงวดบัญชีทุกเดือน  ภายในวันที่ 15 ของเดือนถัดไป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b="1" dirty="0"/>
              <a:t>สิ้น</a:t>
            </a:r>
            <a:r>
              <a:rPr lang="th-TH" b="1" dirty="0" smtClean="0"/>
              <a:t>ปีงบประมาณ</a:t>
            </a:r>
            <a:endParaRPr lang="th-TH" b="1" dirty="0"/>
          </a:p>
          <a:p>
            <a:pPr>
              <a:buNone/>
            </a:pPr>
            <a:r>
              <a:rPr lang="th-TH" dirty="0"/>
              <a:t>  	</a:t>
            </a:r>
            <a:r>
              <a:rPr lang="th-TH" b="1" dirty="0">
                <a:solidFill>
                  <a:schemeClr val="accent3">
                    <a:lumMod val="75000"/>
                  </a:schemeClr>
                </a:solidFill>
              </a:rPr>
              <a:t>  ปิดงวดเดือนกันยายน ภายในวันที่ 15 พฤศจิกายน ของทุกปี**</a:t>
            </a:r>
          </a:p>
          <a:p>
            <a:pPr>
              <a:buNone/>
            </a:pPr>
            <a:r>
              <a:rPr lang="th-TH" sz="2000" b="1" dirty="0">
                <a:solidFill>
                  <a:srgbClr val="FF0000"/>
                </a:solidFill>
              </a:rPr>
              <a:t>(ให้หน่วยงานส่วนภูมิภาคบันทึกปรับปรุงบัญชีสิ้นปีงบประมาณให้แล้วเสร็จภายในวันที่ 31 ต.ค. ของทุกปี)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300" y="5657670"/>
            <a:ext cx="8153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h-TH" sz="2400" dirty="0"/>
              <a:t>ที่ </a:t>
            </a:r>
            <a:r>
              <a:rPr lang="th-TH" sz="2400" dirty="0" err="1"/>
              <a:t>กค</a:t>
            </a:r>
            <a:r>
              <a:rPr lang="th-TH" sz="2400" dirty="0"/>
              <a:t> 0410.3/ ว77   </a:t>
            </a:r>
            <a:r>
              <a:rPr lang="th-TH" sz="2400" dirty="0" err="1"/>
              <a:t>ลว.</a:t>
            </a:r>
            <a:r>
              <a:rPr lang="th-TH" sz="2400" dirty="0"/>
              <a:t> 13 มี.ค. 2560 </a:t>
            </a:r>
          </a:p>
          <a:p>
            <a:r>
              <a:rPr lang="th-TH" sz="2400" dirty="0"/>
              <a:t>เรื่อง การกำหนดระยะเวลาการปิดงวดบัญชีในระบบ </a:t>
            </a:r>
            <a:r>
              <a:rPr lang="en-US" sz="1800" dirty="0"/>
              <a:t>GFMIS</a:t>
            </a:r>
            <a:endParaRPr lang="th-TH" sz="1800" dirty="0"/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6710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16429" y="144361"/>
            <a:ext cx="3525220" cy="777875"/>
          </a:xfrm>
        </p:spPr>
        <p:txBody>
          <a:bodyPr anchor="t"/>
          <a:lstStyle/>
          <a:p>
            <a:pPr algn="ctr">
              <a:defRPr/>
            </a:pPr>
            <a:r>
              <a:rPr lang="th-TH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ที่มาสินทรัพย์</a:t>
            </a:r>
            <a:endParaRPr lang="th-TH" i="0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" name="Oval 1"/>
          <p:cNvSpPr/>
          <p:nvPr/>
        </p:nvSpPr>
        <p:spPr>
          <a:xfrm>
            <a:off x="4021659" y="386858"/>
            <a:ext cx="1752600" cy="1752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/>
              <a:t>จัดซื้อ </a:t>
            </a:r>
            <a:r>
              <a:rPr lang="en-US" sz="4000" dirty="0"/>
              <a:t>/ </a:t>
            </a:r>
            <a:r>
              <a:rPr lang="th-TH" sz="4000" dirty="0"/>
              <a:t>จัดจ้าง</a:t>
            </a:r>
            <a:endParaRPr lang="en-US" sz="4000" dirty="0"/>
          </a:p>
        </p:txBody>
      </p:sp>
      <p:sp>
        <p:nvSpPr>
          <p:cNvPr id="3" name="Isosceles Triangle 2"/>
          <p:cNvSpPr/>
          <p:nvPr/>
        </p:nvSpPr>
        <p:spPr>
          <a:xfrm>
            <a:off x="3352799" y="5369414"/>
            <a:ext cx="2971800" cy="1066800"/>
          </a:xfrm>
          <a:prstGeom prst="triangle">
            <a:avLst>
              <a:gd name="adj" fmla="val 50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/>
              <a:t>จำหน่าย</a:t>
            </a:r>
            <a:endParaRPr lang="en-US" sz="4000" dirty="0"/>
          </a:p>
        </p:txBody>
      </p:sp>
      <p:sp>
        <p:nvSpPr>
          <p:cNvPr id="19" name="Oval 18"/>
          <p:cNvSpPr/>
          <p:nvPr/>
        </p:nvSpPr>
        <p:spPr>
          <a:xfrm>
            <a:off x="4021659" y="2921733"/>
            <a:ext cx="1752600" cy="1752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/>
              <a:t>สินทรัพย์</a:t>
            </a:r>
            <a:endParaRPr lang="en-US" sz="3200" dirty="0"/>
          </a:p>
        </p:txBody>
      </p:sp>
      <p:sp>
        <p:nvSpPr>
          <p:cNvPr id="21" name="Oval 20"/>
          <p:cNvSpPr/>
          <p:nvPr/>
        </p:nvSpPr>
        <p:spPr>
          <a:xfrm>
            <a:off x="1447799" y="4227525"/>
            <a:ext cx="1752600" cy="1752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/>
              <a:t>โอน</a:t>
            </a:r>
            <a:endParaRPr lang="en-US" sz="4000" dirty="0"/>
          </a:p>
        </p:txBody>
      </p:sp>
      <p:sp>
        <p:nvSpPr>
          <p:cNvPr id="23" name="Oval 22"/>
          <p:cNvSpPr/>
          <p:nvPr/>
        </p:nvSpPr>
        <p:spPr>
          <a:xfrm>
            <a:off x="6476999" y="4208182"/>
            <a:ext cx="1752600" cy="1752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/>
              <a:t>รับบริจาค</a:t>
            </a:r>
            <a:endParaRPr lang="en-US" sz="4000" dirty="0"/>
          </a:p>
        </p:txBody>
      </p:sp>
      <p:sp>
        <p:nvSpPr>
          <p:cNvPr id="4" name="Arrow: Left-Right 3"/>
          <p:cNvSpPr/>
          <p:nvPr/>
        </p:nvSpPr>
        <p:spPr>
          <a:xfrm rot="19591490">
            <a:off x="3086100" y="4176125"/>
            <a:ext cx="990600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9178354">
            <a:off x="2562672" y="3526308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/>
              <a:t>เพิ่ม </a:t>
            </a:r>
            <a:r>
              <a:rPr lang="en-US" sz="3200" dirty="0"/>
              <a:t>/ </a:t>
            </a:r>
            <a:r>
              <a:rPr lang="th-TH" sz="3200" dirty="0"/>
              <a:t>ลด</a:t>
            </a:r>
            <a:endParaRPr lang="en-US" sz="3200" dirty="0"/>
          </a:p>
        </p:txBody>
      </p:sp>
      <p:sp>
        <p:nvSpPr>
          <p:cNvPr id="7" name="Arrow: Up 6"/>
          <p:cNvSpPr/>
          <p:nvPr/>
        </p:nvSpPr>
        <p:spPr>
          <a:xfrm>
            <a:off x="4655935" y="2398287"/>
            <a:ext cx="484047" cy="3854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 24"/>
          <p:cNvSpPr/>
          <p:nvPr/>
        </p:nvSpPr>
        <p:spPr>
          <a:xfrm>
            <a:off x="4617177" y="4812673"/>
            <a:ext cx="484047" cy="385480"/>
          </a:xfrm>
          <a:prstGeom prst="upArrow">
            <a:avLst/>
          </a:prstGeom>
          <a:solidFill>
            <a:srgbClr val="92D05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24237" y="4698708"/>
            <a:ext cx="62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ลด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6158209" y="3347836"/>
            <a:ext cx="96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เพิ่ม</a:t>
            </a:r>
            <a:endParaRPr lang="en-US" sz="3600" dirty="0"/>
          </a:p>
        </p:txBody>
      </p:sp>
      <p:sp>
        <p:nvSpPr>
          <p:cNvPr id="28" name="Arrow: Up 27"/>
          <p:cNvSpPr/>
          <p:nvPr/>
        </p:nvSpPr>
        <p:spPr>
          <a:xfrm rot="6905182">
            <a:off x="5965783" y="4039977"/>
            <a:ext cx="484047" cy="6020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291114" y="2275402"/>
            <a:ext cx="96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เพิ่ม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254179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28048" y="10804"/>
            <a:ext cx="8587740" cy="1020762"/>
          </a:xfrm>
        </p:spPr>
        <p:txBody>
          <a:bodyPr>
            <a:normAutofit fontScale="90000"/>
          </a:bodyPr>
          <a:lstStyle/>
          <a:p>
            <a:r>
              <a:rPr lang="th-TH" b="1" dirty="0">
                <a:effectLst/>
              </a:rPr>
              <a:t>แนวปฏิบัติทางบัญชีสิ้นปีงบประมาณ ในระบบ</a:t>
            </a:r>
            <a:r>
              <a:rPr lang="en-US" b="1" dirty="0">
                <a:effectLst/>
              </a:rPr>
              <a:t> </a:t>
            </a:r>
            <a:r>
              <a:rPr lang="en-US" sz="3100" b="1" dirty="0">
                <a:effectLst/>
              </a:rPr>
              <a:t>GFMIS</a:t>
            </a:r>
            <a:endParaRPr lang="th-TH" b="1" dirty="0">
              <a:effectLst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90600" y="990600"/>
            <a:ext cx="8153400" cy="4648200"/>
          </a:xfrm>
        </p:spPr>
        <p:txBody>
          <a:bodyPr>
            <a:normAutofit fontScale="625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th-TH" sz="4500" b="1" dirty="0">
                <a:solidFill>
                  <a:srgbClr val="00B050"/>
                </a:solidFill>
              </a:rPr>
              <a:t>ส่วนภูมิภาคบันทึกปรับปรุงบัญชี 4 รายการ ได้แก่</a:t>
            </a:r>
            <a:endParaRPr lang="en-US" sz="5800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th-TH" sz="3600" dirty="0"/>
              <a:t>	</a:t>
            </a:r>
            <a:r>
              <a:rPr lang="th-TH" sz="4400" dirty="0"/>
              <a:t>  </a:t>
            </a:r>
            <a:r>
              <a:rPr lang="th-TH" sz="3600" dirty="0"/>
              <a:t>1.วัสดุคงคลัง/ค่าวัสดุ</a:t>
            </a:r>
            <a:endParaRPr lang="en-US" sz="3600" dirty="0"/>
          </a:p>
          <a:p>
            <a:pPr>
              <a:buNone/>
            </a:pPr>
            <a:r>
              <a:rPr lang="th-TH" sz="3600" dirty="0"/>
              <a:t>	   2.ค่าใช้จ่ายค้างจ่าย</a:t>
            </a:r>
            <a:endParaRPr lang="en-US" sz="3600" dirty="0"/>
          </a:p>
          <a:p>
            <a:pPr>
              <a:buNone/>
            </a:pPr>
            <a:r>
              <a:rPr lang="th-TH" sz="3600" dirty="0"/>
              <a:t>	   3.รายได้แผ่นดินรอนำส่งคลัง (ถ้ามี)</a:t>
            </a:r>
            <a:endParaRPr lang="en-US" sz="3600" dirty="0"/>
          </a:p>
          <a:p>
            <a:pPr>
              <a:buNone/>
            </a:pPr>
            <a:r>
              <a:rPr lang="th-TH" sz="3600" dirty="0"/>
              <a:t>	   4.ค่าเสื่อมราคา/ค่าตัดจำหน่าย (เฉพาะสินทรัพย์ก่อนปี 2548)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4500" b="1" dirty="0">
                <a:solidFill>
                  <a:srgbClr val="0070C0"/>
                </a:solidFill>
              </a:rPr>
              <a:t>ส่วนกลางบันทึกปรับปรุงบัญชีให้ส่วนภูมิภาค</a:t>
            </a:r>
          </a:p>
          <a:p>
            <a:pPr>
              <a:buNone/>
            </a:pPr>
            <a:r>
              <a:rPr lang="th-TH" sz="5100" dirty="0"/>
              <a:t>	   </a:t>
            </a:r>
            <a:r>
              <a:rPr lang="th-TH" sz="3600" dirty="0"/>
              <a:t>การปิดบัญชีรายได้สูง (ต่ำ) กว่าค่าใช้จ่ายสุทธิ (3101010101)  </a:t>
            </a:r>
          </a:p>
          <a:p>
            <a:pPr>
              <a:buNone/>
            </a:pPr>
            <a:r>
              <a:rPr lang="th-TH" sz="3600" dirty="0"/>
              <a:t>    		 เข้าบัญชีรายได้สูง (ต่ำ) กว่าค่าใช้จ่ายสะสม (3102010101)</a:t>
            </a:r>
          </a:p>
          <a:p>
            <a:pPr>
              <a:buNone/>
            </a:pPr>
            <a:r>
              <a:rPr lang="th-TH" b="1" dirty="0">
                <a:solidFill>
                  <a:srgbClr val="FF0000"/>
                </a:solidFill>
              </a:rPr>
              <a:t> **</a:t>
            </a:r>
            <a:r>
              <a:rPr lang="th-TH" sz="3300" b="1" dirty="0">
                <a:solidFill>
                  <a:srgbClr val="FF0000"/>
                </a:solidFill>
              </a:rPr>
              <a:t>ให้หน่วยงานส่วนภูมิภาคดำเนินการปรับปรุงบัญชี ให้แล้วเสร็จภายในวันที่ 31 ตุลาคม ของทุกปี</a:t>
            </a:r>
          </a:p>
          <a:p>
            <a:pPr algn="ctr">
              <a:buNone/>
            </a:pPr>
            <a:r>
              <a:rPr lang="th-TH" sz="3800" b="1" dirty="0">
                <a:solidFill>
                  <a:srgbClr val="FF0000"/>
                </a:solidFill>
              </a:rPr>
              <a:t>และตั้งแต่วันที่ 1 พฤศจิกายน ห้ามมิให้ปรับปรุงรายการใด ๆ </a:t>
            </a:r>
          </a:p>
          <a:p>
            <a:pPr algn="ctr">
              <a:buNone/>
            </a:pPr>
            <a:r>
              <a:rPr lang="th-TH" sz="3800" b="1" dirty="0"/>
              <a:t>โดยกลุ่มบัญชี กองคลัง จะต้องปิดบัญชีเพื่อจัดทำรายงานการเงินในภาพรวมกรม</a:t>
            </a:r>
          </a:p>
          <a:p>
            <a:pPr algn="ctr">
              <a:buNone/>
            </a:pPr>
            <a:r>
              <a:rPr lang="th-TH" sz="3800" b="1" dirty="0"/>
              <a:t>ส่งกรมบัญชีกลางและ</a:t>
            </a:r>
            <a:r>
              <a:rPr lang="th-TH" sz="3800" b="1" dirty="0" err="1"/>
              <a:t>สตง.</a:t>
            </a:r>
            <a:endParaRPr lang="th-TH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980364" y="5784692"/>
            <a:ext cx="81534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th-TH" sz="2400" dirty="0"/>
              <a:t>- </a:t>
            </a:r>
            <a:r>
              <a:rPr lang="th-TH" sz="2400" dirty="0" err="1"/>
              <a:t>ที่กษ</a:t>
            </a:r>
            <a:r>
              <a:rPr lang="th-TH" sz="2400" dirty="0"/>
              <a:t> 0803.05/ 312  </a:t>
            </a:r>
            <a:r>
              <a:rPr lang="th-TH" sz="2400" dirty="0" err="1"/>
              <a:t>ลว.</a:t>
            </a:r>
            <a:r>
              <a:rPr lang="th-TH" sz="2400" dirty="0"/>
              <a:t> 16 ก.ย. 2559 </a:t>
            </a:r>
          </a:p>
          <a:p>
            <a:r>
              <a:rPr lang="th-TH" sz="2400" dirty="0"/>
              <a:t>เรื่อง ซ้อมความเข้าใจแนวปฏิบัติทางบัญชีสิ้นปีงบประมาณ 2559 ในระบบ </a:t>
            </a:r>
            <a:r>
              <a:rPr lang="en-US" sz="1800" dirty="0"/>
              <a:t>GFMIS</a:t>
            </a:r>
            <a:endParaRPr lang="th-TH" sz="1800" dirty="0"/>
          </a:p>
          <a:p>
            <a:endParaRPr lang="th-TH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00600" y="4572000"/>
            <a:ext cx="3429000" cy="12192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18288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885221"/>
            <a:ext cx="9144000" cy="5663514"/>
            <a:chOff x="0" y="885221"/>
            <a:chExt cx="9144000" cy="56635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885221"/>
              <a:ext cx="9144000" cy="566351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743200" y="6025515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solidFill>
                    <a:srgbClr val="FF00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ปิดปรับปรุงสิ้นปีบัญชี</a:t>
              </a:r>
              <a:endParaRPr lang="en-US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</p:grpSp>
      <p:sp>
        <p:nvSpPr>
          <p:cNvPr id="13" name="ตัวยึดข้อความ 2"/>
          <p:cNvSpPr txBox="1">
            <a:spLocks/>
          </p:cNvSpPr>
          <p:nvPr/>
        </p:nvSpPr>
        <p:spPr>
          <a:xfrm>
            <a:off x="2209800" y="154286"/>
            <a:ext cx="6934200" cy="671512"/>
          </a:xfrm>
          <a:prstGeom prst="rect">
            <a:avLst/>
          </a:prstGeom>
        </p:spPr>
        <p:txBody>
          <a:bodyPr anchor="b">
            <a:noAutofit/>
          </a:bodyPr>
          <a:lstStyle>
            <a:lvl1pPr marL="18288" indent="0" algn="l" rtl="0" eaLnBrk="1" latinLnBrk="0" hangingPunct="1">
              <a:lnSpc>
                <a:spcPts val="23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h-TH" sz="2600" b="1" dirty="0" smtClean="0">
                <a:solidFill>
                  <a:srgbClr val="C00000"/>
                </a:solidFill>
              </a:rPr>
              <a:t>ส่วนภูมิภาคปรับปรุงบัญชีสิ้น</a:t>
            </a:r>
            <a:r>
              <a:rPr lang="th-TH" sz="2600" b="1" dirty="0" err="1" smtClean="0">
                <a:solidFill>
                  <a:srgbClr val="C00000"/>
                </a:solidFill>
              </a:rPr>
              <a:t>ปีง</a:t>
            </a:r>
            <a:r>
              <a:rPr lang="th-TH" sz="2600" b="1" dirty="0" smtClean="0">
                <a:solidFill>
                  <a:srgbClr val="C00000"/>
                </a:solidFill>
              </a:rPr>
              <a:t>ปม. ภายในวันที่ 31 ตุลาคมของทุกปี </a:t>
            </a:r>
            <a:endParaRPr lang="th-TH" sz="26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5589013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ส่วนภูมิภาค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9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00600" y="4572000"/>
            <a:ext cx="3429000" cy="12192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18288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681906"/>
          </a:xfrm>
          <a:prstGeom prst="rect">
            <a:avLst/>
          </a:prstGeom>
        </p:spPr>
      </p:pic>
      <p:sp>
        <p:nvSpPr>
          <p:cNvPr id="13" name="ตัวยึดข้อความ 2"/>
          <p:cNvSpPr txBox="1">
            <a:spLocks/>
          </p:cNvSpPr>
          <p:nvPr/>
        </p:nvSpPr>
        <p:spPr>
          <a:xfrm>
            <a:off x="0" y="109294"/>
            <a:ext cx="9144000" cy="671512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>
            <a:lvl1pPr marL="18288" indent="0" algn="l" rtl="0" eaLnBrk="1" latinLnBrk="0" hangingPunct="1">
              <a:lnSpc>
                <a:spcPts val="23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h-TH" sz="4000" b="1" dirty="0" smtClean="0">
                <a:solidFill>
                  <a:srgbClr val="C00000"/>
                </a:solidFill>
              </a:rPr>
              <a:t>ในเดือนพฤศจิกายน เฉพาะกลุ่มบัญชี กองคลังจัดทำรายงานการเงิน</a:t>
            </a:r>
            <a:endParaRPr lang="th-TH" sz="4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4267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ปิดระบบ</a:t>
            </a:r>
            <a:r>
              <a:rPr lang="en-US" sz="24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4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ปี </a:t>
            </a:r>
            <a:r>
              <a:rPr lang="en-US" sz="24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60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3352800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เฉพาะกลุ่มบัญชี กองคลัง จัดทำรายงานการเงินภาพรวมกรม</a:t>
            </a:r>
            <a:endParaRPr lang="en-US" sz="2400" b="1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2514600"/>
            <a:ext cx="2590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เฉพาะกลุ่มบัญชี กองคลัง </a:t>
            </a:r>
            <a:endParaRPr lang="en-US" sz="2400" b="1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267200"/>
            <a:ext cx="2514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เฉพาะกลุ่มบัญชี กองคลัง </a:t>
            </a:r>
            <a:endParaRPr lang="en-US" sz="2400" b="1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817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956481" y="-76200"/>
            <a:ext cx="84582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3600" b="1" dirty="0">
                <a:effectLst/>
              </a:rPr>
              <a:t>ภาพรวมการปฏิบัติงานด้านบัญชีของส่วนราชการ</a:t>
            </a:r>
            <a:endParaRPr lang="th-TH" sz="4800" b="1" dirty="0">
              <a:effectLst/>
            </a:endParaRPr>
          </a:p>
        </p:txBody>
      </p:sp>
      <p:sp>
        <p:nvSpPr>
          <p:cNvPr id="6" name="Oval 5"/>
          <p:cNvSpPr/>
          <p:nvPr/>
        </p:nvSpPr>
        <p:spPr>
          <a:xfrm>
            <a:off x="1082153" y="1359605"/>
            <a:ext cx="2362200" cy="13928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err="1">
                <a:solidFill>
                  <a:schemeClr val="tx1"/>
                </a:solidFill>
              </a:rPr>
              <a:t>สตง</a:t>
            </a:r>
            <a:r>
              <a:rPr lang="th-TH" sz="4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4004481" y="1504542"/>
            <a:ext cx="2362200" cy="152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รายงานการเงิน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82153" y="3081416"/>
            <a:ext cx="2362200" cy="1524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กรมบัญชีกลาง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49322" y="3701684"/>
            <a:ext cx="2362200" cy="152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บัญชีต้นทุนต่อหน่วยผลผลิต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7" idx="2"/>
            <a:endCxn id="6" idx="6"/>
          </p:cNvCxnSpPr>
          <p:nvPr/>
        </p:nvCxnSpPr>
        <p:spPr>
          <a:xfrm flipH="1" flipV="1">
            <a:off x="3444353" y="2056044"/>
            <a:ext cx="560128" cy="2104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8" idx="7"/>
          </p:cNvCxnSpPr>
          <p:nvPr/>
        </p:nvCxnSpPr>
        <p:spPr>
          <a:xfrm flipH="1">
            <a:off x="3098417" y="2266542"/>
            <a:ext cx="906064" cy="10380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007557" y="1484425"/>
            <a:ext cx="1915804" cy="15632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solidFill>
                  <a:schemeClr val="tx1"/>
                </a:solidFill>
              </a:rPr>
              <a:t> 1.ความถูกต้อง</a:t>
            </a:r>
          </a:p>
          <a:p>
            <a:r>
              <a:rPr lang="th-TH" sz="2400" dirty="0">
                <a:solidFill>
                  <a:schemeClr val="tx1"/>
                </a:solidFill>
              </a:rPr>
              <a:t> 2.ความโปร่งใส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th-TH" sz="2400" dirty="0">
                <a:solidFill>
                  <a:schemeClr val="tx1"/>
                </a:solidFill>
              </a:rPr>
              <a:t> 3.ความรับผิดชอบ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5" idx="1"/>
            <a:endCxn id="7" idx="6"/>
          </p:cNvCxnSpPr>
          <p:nvPr/>
        </p:nvCxnSpPr>
        <p:spPr>
          <a:xfrm flipH="1">
            <a:off x="6366681" y="2266045"/>
            <a:ext cx="640876" cy="4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007557" y="4168958"/>
            <a:ext cx="1915804" cy="5827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solidFill>
                  <a:schemeClr val="tx1"/>
                </a:solidFill>
              </a:rPr>
              <a:t>4.ความมีประสิทธิผล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9" idx="1"/>
            <a:endCxn id="9" idx="6"/>
          </p:cNvCxnSpPr>
          <p:nvPr/>
        </p:nvCxnSpPr>
        <p:spPr>
          <a:xfrm flipH="1">
            <a:off x="6311522" y="4460327"/>
            <a:ext cx="696035" cy="33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8" idx="5"/>
          </p:cNvCxnSpPr>
          <p:nvPr/>
        </p:nvCxnSpPr>
        <p:spPr>
          <a:xfrm flipH="1" flipV="1">
            <a:off x="3098417" y="4382231"/>
            <a:ext cx="850905" cy="814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374692" y="2781381"/>
            <a:ext cx="1057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29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พ.ย.</a:t>
            </a:r>
            <a:endParaRPr lang="en-US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374690" y="1484425"/>
            <a:ext cx="1057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29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พ.ย.</a:t>
            </a:r>
            <a:endParaRPr lang="en-US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12203" y="4533186"/>
            <a:ext cx="1057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28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ก.พ.</a:t>
            </a:r>
          </a:p>
          <a:p>
            <a:pPr algn="ctr"/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31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มี.ค.</a:t>
            </a:r>
          </a:p>
          <a:p>
            <a:pPr algn="ctr"/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31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ต.ค.</a:t>
            </a:r>
            <a:endParaRPr lang="en-US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66643" y="923550"/>
            <a:ext cx="127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วันที่จัดส่ง</a:t>
            </a:r>
            <a:endParaRPr lang="en-US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086600" y="1066800"/>
            <a:ext cx="1710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เกณฑ์ประเมิน</a:t>
            </a:r>
            <a:endParaRPr 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91400" y="46482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300 คะแนน</a:t>
            </a:r>
          </a:p>
          <a:p>
            <a:endParaRPr lang="th-TH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7315200" y="29718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700 คะแนน</a:t>
            </a:r>
          </a:p>
          <a:p>
            <a:endParaRPr lang="th-TH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059066" y="38101"/>
            <a:ext cx="7498080" cy="876299"/>
          </a:xfrm>
        </p:spPr>
        <p:txBody>
          <a:bodyPr>
            <a:normAutofit/>
          </a:bodyPr>
          <a:lstStyle/>
          <a:p>
            <a:pPr algn="ctr"/>
            <a:r>
              <a:rPr lang="th-TH" dirty="0">
                <a:effectLst/>
              </a:rPr>
              <a:t>ภาพรวมบัญชีต้นทุนต่อหน่วยผลผลิต</a:t>
            </a:r>
          </a:p>
        </p:txBody>
      </p:sp>
      <p:sp>
        <p:nvSpPr>
          <p:cNvPr id="5" name="Flowchart: Multidocument 4"/>
          <p:cNvSpPr/>
          <p:nvPr/>
        </p:nvSpPr>
        <p:spPr>
          <a:xfrm>
            <a:off x="1447800" y="1162902"/>
            <a:ext cx="2209801" cy="1122528"/>
          </a:xfrm>
          <a:prstGeom prst="flowChartMultidocumen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 </a:t>
            </a:r>
            <a:r>
              <a:rPr lang="th-TH" sz="48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ตาราง</a:t>
            </a:r>
            <a:endParaRPr lang="en-US" sz="48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Flowchart: Multidocument 5"/>
          <p:cNvSpPr/>
          <p:nvPr/>
        </p:nvSpPr>
        <p:spPr>
          <a:xfrm>
            <a:off x="1429033" y="2750403"/>
            <a:ext cx="2209801" cy="1104900"/>
          </a:xfrm>
          <a:prstGeom prst="flowChartMultidocumen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8 </a:t>
            </a:r>
            <a:r>
              <a:rPr lang="th-TH" sz="48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ตาราง</a:t>
            </a:r>
            <a:endParaRPr lang="en-US" sz="48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6146" y="1160627"/>
            <a:ext cx="3352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</a:rPr>
              <a:t>แยกประเภทตามประเภทค่าใช้จ่าย</a:t>
            </a:r>
          </a:p>
          <a:p>
            <a:pPr algn="ctr"/>
            <a:r>
              <a:rPr lang="th-TH" sz="2400" dirty="0">
                <a:solidFill>
                  <a:schemeClr val="tx1"/>
                </a:solidFill>
              </a:rPr>
              <a:t>ตามศูนย์ต้นทุน+การวิเคราะห์ฯ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8184" y="2750403"/>
            <a:ext cx="3352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</a:rPr>
              <a:t>กิจกรรมย่อย กิจกรรมหลัก</a:t>
            </a:r>
          </a:p>
          <a:p>
            <a:pPr algn="ctr"/>
            <a:r>
              <a:rPr lang="th-TH" sz="2400" dirty="0">
                <a:solidFill>
                  <a:schemeClr val="tx1"/>
                </a:solidFill>
              </a:rPr>
              <a:t>ผลผลิตย่อย ผลผลิตหลัก</a:t>
            </a:r>
          </a:p>
          <a:p>
            <a:pPr algn="ctr"/>
            <a:r>
              <a:rPr lang="th-TH" sz="2400" dirty="0">
                <a:solidFill>
                  <a:schemeClr val="tx1"/>
                </a:solidFill>
              </a:rPr>
              <a:t>+การวิเคราะห์ฯ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Flowchart: Document 1"/>
          <p:cNvSpPr/>
          <p:nvPr/>
        </p:nvSpPr>
        <p:spPr>
          <a:xfrm>
            <a:off x="1768522" y="4283203"/>
            <a:ext cx="1524000" cy="762000"/>
          </a:xfrm>
          <a:prstGeom prst="flowChartDocumen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Document 9"/>
          <p:cNvSpPr/>
          <p:nvPr/>
        </p:nvSpPr>
        <p:spPr>
          <a:xfrm>
            <a:off x="1749188" y="5491558"/>
            <a:ext cx="1524000" cy="762000"/>
          </a:xfrm>
          <a:prstGeom prst="flowChartDocumen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58184" y="4283203"/>
            <a:ext cx="33528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การจัดทำแผนเพิ่มประสิทธิภาพ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8184" y="5402945"/>
            <a:ext cx="33528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รายงานแผนเพิ่มประสิทธิภาพ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6768" y="4391483"/>
            <a:ext cx="1554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31 </a:t>
            </a:r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มี.ค.</a:t>
            </a:r>
            <a:endParaRPr lang="en-US" sz="3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4868" y="5511225"/>
            <a:ext cx="1554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31</a:t>
            </a:r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ต.ค.</a:t>
            </a:r>
            <a:endParaRPr lang="en-US" sz="3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7779792" y="1694028"/>
            <a:ext cx="221208" cy="16088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031139" y="2431050"/>
            <a:ext cx="1554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28 </a:t>
            </a:r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ก.พ.</a:t>
            </a:r>
            <a:endParaRPr lang="en-US" sz="3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2209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ปีเก่า 2559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6600" y="3886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B050"/>
                </a:solidFill>
              </a:rPr>
              <a:t>ปีปัจจุบัน 2560</a:t>
            </a:r>
          </a:p>
        </p:txBody>
      </p:sp>
    </p:spTree>
    <p:extLst>
      <p:ext uri="{BB962C8B-B14F-4D97-AF65-F5344CB8AC3E}">
        <p14:creationId xmlns:p14="http://schemas.microsoft.com/office/powerpoint/2010/main" xmlns="" val="38145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0600" y="0"/>
            <a:ext cx="9144000" cy="1143000"/>
          </a:xfrm>
        </p:spPr>
        <p:txBody>
          <a:bodyPr>
            <a:noAutofit/>
          </a:bodyPr>
          <a:lstStyle/>
          <a:p>
            <a:r>
              <a:rPr lang="th-TH" sz="3400" b="1" dirty="0"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แผนการจัดทำบัญชีต้นทุนต่อหน่วยผลผลิต ปีงบประมาณ </a:t>
            </a:r>
            <a:r>
              <a:rPr lang="en-US" sz="3400" b="1" dirty="0"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2560</a:t>
            </a:r>
            <a:endParaRPr lang="th-TH" sz="3400" b="1" dirty="0"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2" y="914400"/>
            <a:ext cx="7878339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546592" cy="1143000"/>
          </a:xfrm>
        </p:spPr>
        <p:txBody>
          <a:bodyPr>
            <a:noAutofit/>
          </a:bodyPr>
          <a:lstStyle/>
          <a:p>
            <a:r>
              <a:rPr lang="th-TH" sz="3100" b="1" dirty="0">
                <a:effectLst/>
              </a:rPr>
              <a:t>ขอรายชื่อเจ้าหน้าที่สำหรับติดต่อประสานงานกับกลุ่มบัญชี กองคลัง</a:t>
            </a:r>
            <a:endParaRPr lang="en-US" sz="3100" dirty="0"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01005"/>
            <a:ext cx="616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967" y="1295400"/>
            <a:ext cx="7949934" cy="349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424766" y="990600"/>
            <a:ext cx="2541304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เอกสารแนบ </a:t>
            </a:r>
            <a:r>
              <a:rPr lang="en-US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98080" cy="563562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สรุปกิจกรรมหลัก ปีงบประมาณ พ.ศ.2560 ในระบบ </a:t>
            </a:r>
            <a:r>
              <a:rPr lang="en-US" sz="3200" b="1" dirty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GFMIS</a:t>
            </a:r>
            <a:endParaRPr lang="th-TH" sz="3200" b="1" dirty="0">
              <a:solidFill>
                <a:srgbClr val="C0000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2994124"/>
              </p:ext>
            </p:extLst>
          </p:nvPr>
        </p:nvGraphicFramePr>
        <p:xfrm>
          <a:off x="1049463" y="925950"/>
          <a:ext cx="8018337" cy="5027082"/>
        </p:xfrm>
        <a:graphic>
          <a:graphicData uri="http://schemas.openxmlformats.org/drawingml/2006/table">
            <a:tbl>
              <a:tblPr/>
              <a:tblGrid>
                <a:gridCol w="11603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590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1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รายการค่าใช้จ่ายบุคลากรภาครัฐพัฒนา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15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การจัดทำฐานข้อมูลเพื่อรองรับเขตเกษตรเศรษฐกิจ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901">
                <a:tc>
                  <a:txBody>
                    <a:bodyPr/>
                    <a:lstStyle/>
                    <a:p>
                      <a:pPr algn="l" rtl="0" fontAlgn="b"/>
                      <a:endParaRPr lang="th-TH" sz="17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+mn-cs"/>
                      </a:endParaRPr>
                    </a:p>
                  </a:txBody>
                  <a:tcPr marL="5809" marR="5809" marT="58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การเกษตรยั่งยืน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16 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พัฒนาพื้นที่โครงการหลวง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590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2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พัฒนาพื้นที่นาร้างเพื่อปลูกปาล์มน้ำมัน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17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พัฒนาคุณภาพดินในระบบส่งเสริมเกษตรแบบ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590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3 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ปรับปรุงฐานข้อมูลทรัพยากรดิน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th-TH" sz="17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+mn-cs"/>
                      </a:endParaRP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แปลงใหญ่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590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4 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ปรับปรุงระบบข้อมูลสารสนเทศ 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18 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การพัฒนาเกษตรอินทรีย์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590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5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คลินิกเกษตรเคลื่อนที่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19 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ส่งเสริมการใช้ยางในหน่วยงานภาครัฐ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590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6 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สนับสนุนโครงการพัฒนาอันเนื่องมาจาก 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20 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ศูนย์เรียนรู้การเพิ่มประสิทธิภาพการผลิต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4706">
                <a:tc>
                  <a:txBody>
                    <a:bodyPr/>
                    <a:lstStyle/>
                    <a:p>
                      <a:pPr algn="l" rtl="0" fontAlgn="b"/>
                      <a:endParaRPr lang="th-TH" sz="17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+mn-cs"/>
                      </a:endParaRP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พระราชดำริ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th-TH" sz="17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+mn-cs"/>
                      </a:endParaRP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สินค้าเกษตร (</a:t>
                      </a:r>
                      <a:r>
                        <a:rPr lang="th-TH" sz="17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ศพก.</a:t>
                      </a:r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)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590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7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การพัฒนาหมอดินอาสาและหมอดินน้อย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21 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ธนาคารปุ๋ยอินทรีย์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590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8 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ศูนย์ถ่ายทอดเทคโนโลยีด้านการพัฒนาที่ดิน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22 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ส่งเสริมอาชีพด้านการเกษตรในจังหวัดชายแดน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590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9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ปรับปรุงคุณภาพดิน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th-TH" sz="17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+mn-cs"/>
                      </a:endParaRP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ภาคใต้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590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10  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ฟื้นฟูและป้องกันการชะล้างพังทลายของดิน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23 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การวิจัยพื้นฐาน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590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11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การพัฒนาที่ดินพื้นที่เฉพาะ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24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การวิจัยประยุกต์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5901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12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แผนการรองรับการเปลี่ยนแปลงภูมิอากาศและลดโลกร้อน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25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การวิจัยพัฒนา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5901">
                <a:tc>
                  <a:txBody>
                    <a:bodyPr/>
                    <a:lstStyle/>
                    <a:p>
                      <a:pPr algn="l" rtl="0" fontAlgn="b"/>
                      <a:endParaRPr lang="th-TH" sz="17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+mn-cs"/>
                      </a:endParaRP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th-TH" sz="17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+mn-cs"/>
                      </a:endParaRP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26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พัฒนาคุณภาพดินในพื้นที่จัดการปัญหาที่ดินทำกิน 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590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13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สร้างนิคมการเกษตร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27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การก่อสร้างแหล่งน้ำในไร่นานอกเขตชลประทาน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590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14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ส่งเสริมการใช้สารอินทรีย์ลดการใช้สารเคมี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28 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การก่อสร้างแหล่งน้ำชุมชน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5901">
                <a:tc>
                  <a:txBody>
                    <a:bodyPr/>
                    <a:lstStyle/>
                    <a:p>
                      <a:pPr algn="l" rtl="0" fontAlgn="b"/>
                      <a:endParaRPr lang="th-TH" sz="17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+mn-cs"/>
                      </a:endParaRP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ทางการเกษตร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กิจกรรมหลักที่ 29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พัฒนาแหล่งน้ำเพื่อการอนุรักษ์ดินและน้ำ</a:t>
                      </a:r>
                    </a:p>
                  </a:txBody>
                  <a:tcPr marL="5809" marR="5809" marT="5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38100"/>
            <a:ext cx="7498080" cy="868362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/>
              </a:rPr>
              <a:t>ตัวอย่างรหัสกิจกรรมย่อย ปี2560</a:t>
            </a:r>
          </a:p>
        </p:txBody>
      </p:sp>
      <p:graphicFrame>
        <p:nvGraphicFramePr>
          <p:cNvPr id="10" name="ตัวยึดเนื้อหา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5074471"/>
              </p:ext>
            </p:extLst>
          </p:nvPr>
        </p:nvGraphicFramePr>
        <p:xfrm>
          <a:off x="1143000" y="685800"/>
          <a:ext cx="7696199" cy="5925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07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243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41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369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+mn-cs"/>
                        </a:rPr>
                        <a:t>รหัส</a:t>
                      </a:r>
                    </a:p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+mn-cs"/>
                        </a:rPr>
                        <a:t>กิจกรรมย่อย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+mn-cs"/>
                        </a:rPr>
                        <a:t>ชื่อกิจกรรม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+mn-cs"/>
                        </a:rPr>
                        <a:t>รหัส</a:t>
                      </a:r>
                    </a:p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+mn-cs"/>
                        </a:rPr>
                        <a:t>กิจกรรมย่อย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+mn-cs"/>
                        </a:rPr>
                        <a:t>ชื่อกิจกรรม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157">
                <a:tc gridSpan="2">
                  <a:txBody>
                    <a:bodyPr/>
                    <a:lstStyle/>
                    <a:p>
                      <a:r>
                        <a:rPr lang="th-TH" sz="2000" b="1" dirty="0">
                          <a:latin typeface="TH SarabunPSK" pitchFamily="34" charset="-34"/>
                          <a:cs typeface="+mn-cs"/>
                        </a:rPr>
                        <a:t>กิจกรรมย่อยของหน่วยงานสนับสนุน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 </a:t>
                      </a:r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+mn-cs"/>
                        </a:rPr>
                        <a:t>กิจกรรมหลักที่ 27 การก่อสร้างแหล่งน้ำในไร่นานอกเขต ชลประทาน (07008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+mn-cs"/>
                        </a:rPr>
                        <a:t>XXXXL1218)</a:t>
                      </a:r>
                      <a:endParaRPr lang="en-US" sz="1800" b="1" i="0" u="sng" strike="noStrike" dirty="0">
                        <a:solidFill>
                          <a:srgbClr val="FF0000"/>
                        </a:solidFill>
                        <a:latin typeface="TH SarabunPSK" pitchFamily="34" charset="-34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157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อำนวยการ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th-TH" sz="1800" b="1" dirty="0">
                        <a:latin typeface="TH SarabunPSK" pitchFamily="34" charset="-34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22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อำนวยการ (ส่วนภูมิภาค)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246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ค่าก่อสร้างแหล่งน้ำในไร่นา ขนาด 1,260 </a:t>
                      </a:r>
                      <a:r>
                        <a:rPr lang="th-TH" sz="1600" b="1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ลบ.ม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631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ที่ดินและสิ่งก่อสร้าง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247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ค่าติดตามการใช้ประโยชน์และจัดทำพิกัด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9157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ครุภัณฑ์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th-TH" sz="1800" b="1" dirty="0">
                          <a:latin typeface="TH SarabunPSK" pitchFamily="34" charset="-34"/>
                          <a:cs typeface="+mn-cs"/>
                        </a:rPr>
                        <a:t>กิจกรรมหลักที่ 28 การก่อสร้างแหล่งน้ำชุมชน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9124">
                <a:tc gridSpan="2"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+mn-cs"/>
                        </a:rPr>
                        <a:t>กิจกรรมหลักที่ 17 พัฒนาคุณภาพดินในระบบส่งเสริมเกษตร แบบแปลงใหญ่  (07008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+mn-cs"/>
                        </a:rPr>
                        <a:t>XXXXL1212)</a:t>
                      </a:r>
                      <a:endParaRPr lang="th-TH" sz="18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th-TH" sz="1600" b="1" dirty="0">
                          <a:latin typeface="TH SarabunPSK" pitchFamily="34" charset="-34"/>
                          <a:cs typeface="+mn-cs"/>
                        </a:rPr>
                        <a:t>  </a:t>
                      </a:r>
                      <a:r>
                        <a:rPr lang="th-TH" sz="1800" b="1" dirty="0">
                          <a:latin typeface="TH SarabunPSK" pitchFamily="34" charset="-34"/>
                          <a:cs typeface="+mn-cs"/>
                        </a:rPr>
                        <a:t>(07008</a:t>
                      </a:r>
                      <a:r>
                        <a:rPr lang="en-US" sz="1800" b="1" dirty="0">
                          <a:latin typeface="TH SarabunPSK" pitchFamily="34" charset="-34"/>
                          <a:cs typeface="+mn-cs"/>
                        </a:rPr>
                        <a:t>XXXXL1217)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h-TH" sz="18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9919">
                <a:tc gridSpan="2">
                  <a:txBody>
                    <a:bodyPr/>
                    <a:lstStyle/>
                    <a:p>
                      <a:pPr algn="l" fontAlgn="t"/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248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ค่าก่อสร้าง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7631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209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ไถกลบตอซัง งดเผาฟางและตอซังพืช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249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ค่าควบคุมการก่อสร้าง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7631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ผลิต – จัดหาเมล็ดพันธุ์พืชปุ๋ยสด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ค่าสำรวจออกแบบล่วงหน้า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1786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ส่งเสริมการปลูกพืชปุ๋ยสดปรับปรุงบำรุงดิน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การจัดตั้งกลุ่มเกษตรกรผู้ใช้น้ำและการฝึกอบรม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991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จัดหาปูนเพื่อการเกษตร (</a:t>
                      </a:r>
                      <a:r>
                        <a:rPr lang="th-TH" sz="1600" b="1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โดโลไมท์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252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ค่าขยายเขตไฟฟ้า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9157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213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ส่งเสริมการปรับปรุงพื้นที่ดินกรด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latin typeface="TH SarabunPSK" pitchFamily="34" charset="-34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1600" b="1"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9157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ผลิตปุ๋ยสูตรพระราชทาน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latin typeface="TH SarabunPSK" pitchFamily="34" charset="-34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9157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+mn-cs"/>
                        </a:rPr>
                        <a:t> ผลิตน้ำหมักชีวภาพ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latin typeface="TH SarabunPSK" pitchFamily="34" charset="-34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</a:rPr>
              <a:t>กรณีหน่วยงานได้รับจัดสรรงบประมาณเพิ่มเติม</a:t>
            </a:r>
            <a:br>
              <a:rPr lang="th-TH" b="1" dirty="0" smtClean="0">
                <a:solidFill>
                  <a:srgbClr val="C00000"/>
                </a:solidFill>
              </a:rPr>
            </a:br>
            <a:r>
              <a:rPr lang="th-TH" b="1" dirty="0" smtClean="0">
                <a:solidFill>
                  <a:srgbClr val="C00000"/>
                </a:solidFill>
              </a:rPr>
              <a:t>แต่เป็นคนละรหัสกิจกรรมที่ดำเนินการจริง</a:t>
            </a:r>
            <a:endParaRPr lang="th-TH" b="1" dirty="0">
              <a:solidFill>
                <a:srgbClr val="C0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90600" y="1524000"/>
            <a:ext cx="8153400" cy="4648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3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ตัวอย่างเช่น </a:t>
            </a:r>
            <a:r>
              <a:rPr lang="th-TH" sz="3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หน่วยงานได้รับจัดสรรงบประมาณเพิ่มเติมเป็นกิจกรรมหลักที่ 27 </a:t>
            </a:r>
          </a:p>
          <a:p>
            <a:pPr>
              <a:buNone/>
            </a:pPr>
            <a:r>
              <a:rPr lang="th-TH" sz="3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การก่อสร้างแหล่งน้ำในไร่นานอกเขตชลประทาน</a:t>
            </a:r>
          </a:p>
          <a:p>
            <a:pPr>
              <a:buNone/>
            </a:pPr>
            <a:r>
              <a:rPr lang="th-TH" sz="3000" dirty="0" smtClean="0">
                <a:solidFill>
                  <a:srgbClr val="0070C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	</a:t>
            </a:r>
            <a:r>
              <a:rPr lang="th-TH" sz="3000" b="1" u="sng" dirty="0" smtClean="0">
                <a:solidFill>
                  <a:srgbClr val="0070C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แต่ที่ถูกต้อง </a:t>
            </a: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หน่วยงานนำเงินจัดสรรดังกล่าวไปใช้ในกิจกรรมหลักที่ 17  พัฒนา</a:t>
            </a:r>
          </a:p>
          <a:p>
            <a:pPr>
              <a:buNone/>
            </a:pP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คุณภาพดินในระบบส่งเสริมเกษตรแบบแปลงใหญ่ และใช้กิจกรรมย่อย 215 เพื่อผลิตน้ำหมักชีวภาพ</a:t>
            </a:r>
          </a:p>
          <a:p>
            <a:pPr>
              <a:buNone/>
            </a:pP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 </a:t>
            </a: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	</a:t>
            </a:r>
            <a:r>
              <a:rPr lang="th-TH" sz="3000" b="1" u="sng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ปัญหา</a:t>
            </a:r>
            <a:r>
              <a:rPr lang="th-TH" sz="30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เนื่องจากในระบบ </a:t>
            </a:r>
            <a:r>
              <a:rPr lang="en-US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GFMIS </a:t>
            </a: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หน่วยงานไม่สามารถบันทึกใส่กิจกรรมย่อย</a:t>
            </a:r>
          </a:p>
          <a:p>
            <a:pPr>
              <a:buNone/>
            </a:pP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ที่ไม่ตรงกับกิจกรรมหลักที่โอนไปให้ได้  ดังนั้นให้แก้ปัญหาดังนี้</a:t>
            </a:r>
          </a:p>
          <a:p>
            <a:pPr>
              <a:buNone/>
            </a:pP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	- หน่วยงานส่วนกลางใส่รหัสกิจกรรมย่อย 100 </a:t>
            </a:r>
          </a:p>
          <a:p>
            <a:pPr>
              <a:buNone/>
            </a:pP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- หน่วยงานส่วนภูมิภาคใส่รหัสกิจกรรมย่อย 101 ไปพลางก่อน</a:t>
            </a:r>
          </a:p>
          <a:p>
            <a:pPr>
              <a:buNone/>
            </a:pP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และไห้จัดทำข้อมูลรายละเอียดการเบิกจ่ายจริง ว่าที่ถูกต้องเป็นกิจกรรมย่อยอะไร  เมื่อสิ้นปี</a:t>
            </a:r>
          </a:p>
          <a:p>
            <a:pPr>
              <a:buNone/>
            </a:pP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งบประมาณ ช่วงต้นเดือน ธันวาคม 2560 กลุ่มบัญชี กอง</a:t>
            </a: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คลัง จะส่งเอกสารไปให้</a:t>
            </a: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หน่วยงาน</a:t>
            </a:r>
          </a:p>
          <a:p>
            <a:pPr>
              <a:buNone/>
            </a:pP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ตรวจสอบข้อมูลการเบิกจ่ายเงินและปรับปรุงแก้ไข</a:t>
            </a: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กิจกรรม</a:t>
            </a: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ย่อยให้ถูกต้องตรง</a:t>
            </a: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กับการดำเนินการ</a:t>
            </a: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จริง</a:t>
            </a:r>
          </a:p>
          <a:p>
            <a:pPr>
              <a:buNone/>
            </a:pP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อีก</a:t>
            </a: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ครั้ง</a:t>
            </a:r>
            <a:r>
              <a:rPr lang="th-TH" sz="3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หนึ่ง และให้หน่วยงานส่งเอกสารการแก้ไข กลับมายังกลุ่มบัญชี</a:t>
            </a:r>
            <a:r>
              <a:rPr lang="th-TH" sz="3000" b="1" u="sng" dirty="0" smtClean="0">
                <a:solidFill>
                  <a:srgbClr val="C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ภายในวันที่ 28 ธ.ค.2560</a:t>
            </a:r>
            <a:endParaRPr lang="en-US" sz="3000" b="1" u="sng" dirty="0" smtClean="0">
              <a:solidFill>
                <a:srgbClr val="C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16429" y="144361"/>
            <a:ext cx="3525220" cy="777875"/>
          </a:xfrm>
        </p:spPr>
        <p:txBody>
          <a:bodyPr anchor="t"/>
          <a:lstStyle/>
          <a:p>
            <a:pPr algn="ctr">
              <a:defRPr/>
            </a:pPr>
            <a:r>
              <a:rPr lang="th-TH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วงจร</a:t>
            </a:r>
            <a:r>
              <a:rPr lang="th-TH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สินทรัพย์</a:t>
            </a:r>
            <a:endParaRPr lang="th-TH" i="0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" name="Oval 1"/>
          <p:cNvSpPr/>
          <p:nvPr/>
        </p:nvSpPr>
        <p:spPr>
          <a:xfrm>
            <a:off x="4021659" y="386858"/>
            <a:ext cx="1752600" cy="1752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/>
              <a:t>วางแผนการจัดหาสินทรัพย์</a:t>
            </a:r>
            <a:endParaRPr lang="en-US" sz="2400" dirty="0"/>
          </a:p>
        </p:txBody>
      </p:sp>
      <p:sp>
        <p:nvSpPr>
          <p:cNvPr id="19" name="Oval 18"/>
          <p:cNvSpPr/>
          <p:nvPr/>
        </p:nvSpPr>
        <p:spPr>
          <a:xfrm>
            <a:off x="4021659" y="4492473"/>
            <a:ext cx="1752600" cy="1752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/>
              <a:t>ใช้งานสินทรัพย์</a:t>
            </a:r>
            <a:endParaRPr lang="en-US" sz="3200" dirty="0"/>
          </a:p>
        </p:txBody>
      </p:sp>
      <p:sp>
        <p:nvSpPr>
          <p:cNvPr id="21" name="Oval 20"/>
          <p:cNvSpPr/>
          <p:nvPr/>
        </p:nvSpPr>
        <p:spPr>
          <a:xfrm>
            <a:off x="1365510" y="2438400"/>
            <a:ext cx="1752600" cy="1752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/>
              <a:t>จำหน่ายสินทรัพย์</a:t>
            </a:r>
            <a:endParaRPr lang="en-US" sz="3200" dirty="0"/>
          </a:p>
        </p:txBody>
      </p:sp>
      <p:sp>
        <p:nvSpPr>
          <p:cNvPr id="23" name="Oval 22"/>
          <p:cNvSpPr/>
          <p:nvPr/>
        </p:nvSpPr>
        <p:spPr>
          <a:xfrm>
            <a:off x="6317028" y="2438400"/>
            <a:ext cx="1752600" cy="1752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/>
              <a:t>ตรวจรับสินทรัพย์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07143" y="1833456"/>
            <a:ext cx="2573860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บันทึกการเลิกใช้สินทรัพย์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84213" y="822710"/>
            <a:ext cx="2573860" cy="83099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ข้อมูลประกอบเพื่อการบันทึกบัญชีและรายงาน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421923" y="2895001"/>
            <a:ext cx="2736286" cy="52322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/>
              <a:t>บันทึกบัญชีและรายงาน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75394" y="4397829"/>
            <a:ext cx="2573860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บันทึกสินทรัพย์เมื่อเริ่มแรก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13844" y="5486400"/>
            <a:ext cx="3175452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บันทึกการเปลี่ยนแปลงสินทรัพย์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 rot="13438123">
            <a:off x="3183085" y="4169229"/>
            <a:ext cx="66885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9303551">
            <a:off x="3178344" y="2032837"/>
            <a:ext cx="66885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8472524">
            <a:off x="5749784" y="4240370"/>
            <a:ext cx="66885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2645575">
            <a:off x="5976179" y="2153951"/>
            <a:ext cx="66885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9463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57618" y="0"/>
            <a:ext cx="8458200" cy="1143000"/>
          </a:xfrm>
        </p:spPr>
        <p:txBody>
          <a:bodyPr>
            <a:normAutofit/>
          </a:bodyPr>
          <a:lstStyle/>
          <a:p>
            <a:r>
              <a:rPr lang="th-TH" sz="3600" b="1" dirty="0">
                <a:effectLst/>
              </a:rPr>
              <a:t>การจัดทำแผนเพิ่มประสิทธิภาพ ประจำปีงบประมาณ 2560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143000"/>
            <a:ext cx="7924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/>
              <a:t>กรมฯ ได้เห็นชอบให้ปฏิบัติตามมาตรการและนโยบาย ดังนี้</a:t>
            </a:r>
          </a:p>
          <a:p>
            <a:endParaRPr lang="th-TH" sz="11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b="1" dirty="0"/>
              <a:t> </a:t>
            </a:r>
            <a:r>
              <a:rPr lang="th-TH" b="1" dirty="0">
                <a:solidFill>
                  <a:srgbClr val="0070C0"/>
                </a:solidFill>
              </a:rPr>
              <a:t>กรณีที่ 1 การลดค่าใช้จ่ายในภาพรวมกรมฯ จำนวน 2 เรื่อง คือ</a:t>
            </a:r>
          </a:p>
          <a:p>
            <a:r>
              <a:rPr lang="th-TH" dirty="0"/>
              <a:t>      1.1. ค่าไฟฟ้าลดลงร้อยละ 5 จาก</a:t>
            </a:r>
            <a:r>
              <a:rPr lang="th-TH" dirty="0" err="1"/>
              <a:t>คชจ.</a:t>
            </a:r>
            <a:r>
              <a:rPr lang="th-TH" dirty="0"/>
              <a:t>ที่เกิดขึ้นจริงใน</a:t>
            </a:r>
            <a:r>
              <a:rPr lang="th-TH" dirty="0" err="1"/>
              <a:t>ปีง</a:t>
            </a:r>
            <a:r>
              <a:rPr lang="th-TH" dirty="0"/>
              <a:t>ปม.2559</a:t>
            </a:r>
          </a:p>
          <a:p>
            <a:r>
              <a:rPr lang="th-TH" dirty="0"/>
              <a:t>      1.2. ค่าน้ำประปาลดลงร้อยละ 5 จาก</a:t>
            </a:r>
            <a:r>
              <a:rPr lang="th-TH" dirty="0" err="1"/>
              <a:t>คชจ.</a:t>
            </a:r>
            <a:r>
              <a:rPr lang="th-TH" dirty="0"/>
              <a:t>ที่เกิดขึ้นจริงใน</a:t>
            </a:r>
            <a:r>
              <a:rPr lang="th-TH" dirty="0" err="1"/>
              <a:t>ปีง</a:t>
            </a:r>
            <a:r>
              <a:rPr lang="th-TH" dirty="0"/>
              <a:t>ปม.2559</a:t>
            </a:r>
          </a:p>
          <a:p>
            <a:endParaRPr lang="th-TH" sz="1800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b="1" dirty="0">
                <a:solidFill>
                  <a:srgbClr val="0070C0"/>
                </a:solidFill>
              </a:rPr>
              <a:t> กรณีที่ 2 การปรับปรุงกิจกรรม จำนวน 2 เรื่องคือ</a:t>
            </a:r>
          </a:p>
          <a:p>
            <a:r>
              <a:rPr lang="th-TH" dirty="0"/>
              <a:t>      2.1. กิจกรรมด้านการเงินและบัญชี/กระบวนการเบิกจ่ายเงิน (กองคลัง)</a:t>
            </a:r>
          </a:p>
          <a:p>
            <a:r>
              <a:rPr lang="th-TH" dirty="0"/>
              <a:t>      2.2. กิจกรรมด้านยานพาหนะ/กระบวนการให้บริการ</a:t>
            </a:r>
            <a:r>
              <a:rPr lang="th-TH" dirty="0" smtClean="0"/>
              <a:t>ยานพาหนะส่วนกลาง</a:t>
            </a:r>
            <a:endParaRPr lang="th-TH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5283200"/>
            <a:ext cx="81534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h-TH" sz="2400" dirty="0"/>
              <a:t>ที่ </a:t>
            </a:r>
            <a:r>
              <a:rPr lang="th-TH" sz="2400" dirty="0" err="1"/>
              <a:t>กษ</a:t>
            </a:r>
            <a:r>
              <a:rPr lang="th-TH" sz="2400" dirty="0"/>
              <a:t> 0803.05/ 80 </a:t>
            </a:r>
            <a:r>
              <a:rPr lang="th-TH" sz="2400" dirty="0" err="1"/>
              <a:t>ลว.</a:t>
            </a:r>
            <a:r>
              <a:rPr lang="th-TH" sz="2400" dirty="0"/>
              <a:t> 23 มี.ค. 2560</a:t>
            </a:r>
          </a:p>
          <a:p>
            <a:pPr>
              <a:buNone/>
            </a:pPr>
            <a:r>
              <a:rPr lang="th-TH" sz="2400" dirty="0"/>
              <a:t>เรื่อง การจัดทำแผนเพิ่มประสิทธิภาพ กรมพัฒนาที่ดิน ประจำปีงบประมาณ 2560</a:t>
            </a:r>
          </a:p>
          <a:p>
            <a:pPr>
              <a:buNone/>
            </a:pPr>
            <a:r>
              <a:rPr lang="th-TH" sz="2400" dirty="0"/>
              <a:t>-ที่ </a:t>
            </a:r>
            <a:r>
              <a:rPr lang="th-TH" sz="2400" dirty="0" err="1"/>
              <a:t>กษ</a:t>
            </a:r>
            <a:r>
              <a:rPr lang="th-TH" sz="2400" dirty="0"/>
              <a:t> 0803.05/ 89 </a:t>
            </a:r>
            <a:r>
              <a:rPr lang="th-TH" sz="2400" dirty="0" err="1"/>
              <a:t>ลว.</a:t>
            </a:r>
            <a:r>
              <a:rPr lang="th-TH" sz="2400" dirty="0"/>
              <a:t> 24 มี.ค. 2560</a:t>
            </a:r>
          </a:p>
          <a:p>
            <a:pPr>
              <a:buNone/>
            </a:pPr>
            <a:r>
              <a:rPr lang="th-TH" sz="2400" dirty="0"/>
              <a:t>เรื่อง ขอแจ้งแผนเพิ่มประสิทธิภาพ กรมพัฒนาที่ดิน ประจำปีงบประมาณ 2560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effectLst/>
              </a:rPr>
              <a:t>ขอรายละเอียดปริมาณการใช้ไฟฟ้าและน้ำประปา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90600" y="1371600"/>
            <a:ext cx="8153400" cy="3810000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th-TH" b="1" dirty="0"/>
              <a:t> </a:t>
            </a:r>
            <a:r>
              <a:rPr lang="th-TH" sz="3500" b="1" dirty="0"/>
              <a:t>จากหน่วยงานส่วนภูมิภาค</a:t>
            </a:r>
            <a:endParaRPr lang="th-TH" b="1" dirty="0"/>
          </a:p>
          <a:p>
            <a:pPr lvl="0">
              <a:buNone/>
            </a:pPr>
            <a:endParaRPr lang="th-TH" sz="1300" b="1" dirty="0"/>
          </a:p>
          <a:p>
            <a:pPr lvl="0">
              <a:buNone/>
            </a:pPr>
            <a:r>
              <a:rPr lang="th-TH" dirty="0"/>
              <a:t>	</a:t>
            </a:r>
            <a:r>
              <a:rPr lang="th-TH" b="1" dirty="0">
                <a:solidFill>
                  <a:srgbClr val="00B050"/>
                </a:solidFill>
              </a:rPr>
              <a:t>- ข้อมูลปีงบประมาณ 2559 จัดส่งภายในวันที่ 30 มิถุนายน 2560</a:t>
            </a:r>
          </a:p>
          <a:p>
            <a:pPr lvl="0">
              <a:buNone/>
            </a:pPr>
            <a:r>
              <a:rPr lang="th-TH" b="1" dirty="0">
                <a:solidFill>
                  <a:srgbClr val="00B050"/>
                </a:solidFill>
              </a:rPr>
              <a:t>	- ข้อมูลปีงบประมาณ 2560  </a:t>
            </a:r>
            <a:r>
              <a:rPr lang="th-TH" b="1" u="sng" dirty="0">
                <a:solidFill>
                  <a:srgbClr val="0070C0"/>
                </a:solidFill>
              </a:rPr>
              <a:t>จัดส่งภายในวันที่ 10 ตุลาคม </a:t>
            </a:r>
            <a:r>
              <a:rPr lang="th-TH" b="1" u="sng" dirty="0" smtClean="0">
                <a:solidFill>
                  <a:srgbClr val="0070C0"/>
                </a:solidFill>
              </a:rPr>
              <a:t>2560** </a:t>
            </a:r>
            <a:endParaRPr lang="th-TH" b="1" u="sng" dirty="0">
              <a:solidFill>
                <a:srgbClr val="0070C0"/>
              </a:solidFill>
            </a:endParaRPr>
          </a:p>
          <a:p>
            <a:pPr lvl="0">
              <a:buNone/>
            </a:pPr>
            <a:endParaRPr lang="th-TH" b="1" dirty="0"/>
          </a:p>
          <a:p>
            <a:pPr lvl="0">
              <a:buNone/>
            </a:pPr>
            <a:endParaRPr lang="th-TH" b="1" dirty="0"/>
          </a:p>
          <a:p>
            <a:pPr lvl="0" algn="ctr">
              <a:buNone/>
            </a:pPr>
            <a:r>
              <a:rPr lang="th-TH" sz="3500" b="1" dirty="0">
                <a:solidFill>
                  <a:srgbClr val="FF0000"/>
                </a:solidFill>
              </a:rPr>
              <a:t>**</a:t>
            </a:r>
            <a:r>
              <a:rPr lang="th-TH" sz="3000" b="1" dirty="0">
                <a:solidFill>
                  <a:srgbClr val="FF0000"/>
                </a:solidFill>
              </a:rPr>
              <a:t>(กลุ่มบัญชี กองคลัง </a:t>
            </a:r>
            <a:r>
              <a:rPr lang="th-TH" sz="3000" b="1" dirty="0" smtClean="0">
                <a:solidFill>
                  <a:srgbClr val="FF0000"/>
                </a:solidFill>
              </a:rPr>
              <a:t>จะต้องจัดทำ</a:t>
            </a:r>
            <a:r>
              <a:rPr lang="th-TH" sz="3000" b="1" dirty="0">
                <a:solidFill>
                  <a:srgbClr val="FF0000"/>
                </a:solidFill>
              </a:rPr>
              <a:t>สรุป</a:t>
            </a:r>
            <a:r>
              <a:rPr lang="th-TH" sz="3000" b="1" dirty="0" smtClean="0">
                <a:solidFill>
                  <a:srgbClr val="FF0000"/>
                </a:solidFill>
              </a:rPr>
              <a:t>รายงานแผนเพิ่มประสิทธิภาพ</a:t>
            </a:r>
          </a:p>
          <a:p>
            <a:pPr lvl="0" algn="ctr">
              <a:buNone/>
            </a:pPr>
            <a:r>
              <a:rPr lang="th-TH" sz="3000" b="1" dirty="0" smtClean="0">
                <a:solidFill>
                  <a:srgbClr val="FF0000"/>
                </a:solidFill>
              </a:rPr>
              <a:t> </a:t>
            </a:r>
            <a:r>
              <a:rPr lang="th-TH" sz="3000" b="1" dirty="0">
                <a:solidFill>
                  <a:srgbClr val="FF0000"/>
                </a:solidFill>
              </a:rPr>
              <a:t>ส่งกรมบัญชีกลาง </a:t>
            </a:r>
            <a:r>
              <a:rPr lang="th-TH" sz="3000" b="1" dirty="0" smtClean="0">
                <a:solidFill>
                  <a:srgbClr val="FF0000"/>
                </a:solidFill>
              </a:rPr>
              <a:t>ภายใน</a:t>
            </a:r>
            <a:r>
              <a:rPr lang="th-TH" sz="3000" b="1" dirty="0">
                <a:solidFill>
                  <a:srgbClr val="FF0000"/>
                </a:solidFill>
              </a:rPr>
              <a:t>วันที่ 31 ตุลาคม 2560)	</a:t>
            </a:r>
            <a:endParaRPr lang="th-TH" sz="35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th-TH" sz="2800" dirty="0"/>
          </a:p>
          <a:p>
            <a:pPr>
              <a:buNone/>
            </a:pPr>
            <a:endParaRPr lang="th-TH" sz="2800" dirty="0"/>
          </a:p>
          <a:p>
            <a:pPr>
              <a:buNone/>
            </a:pPr>
            <a:endParaRPr lang="th-TH" sz="2800" dirty="0"/>
          </a:p>
          <a:p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657671"/>
            <a:ext cx="8153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th-TH" sz="2400" dirty="0"/>
              <a:t>- ที่ </a:t>
            </a:r>
            <a:r>
              <a:rPr lang="th-TH" sz="2400" dirty="0" err="1"/>
              <a:t>กษ</a:t>
            </a:r>
            <a:r>
              <a:rPr lang="th-TH" sz="2400" dirty="0"/>
              <a:t> 0803.05/ 136 </a:t>
            </a:r>
            <a:r>
              <a:rPr lang="th-TH" sz="2400" dirty="0" err="1"/>
              <a:t>ลว.</a:t>
            </a:r>
            <a:r>
              <a:rPr lang="th-TH" sz="2400" dirty="0"/>
              <a:t> 15 พ.ค. 2560 </a:t>
            </a:r>
          </a:p>
          <a:p>
            <a:pPr>
              <a:buNone/>
            </a:pPr>
            <a:r>
              <a:rPr lang="th-TH" sz="2400" dirty="0"/>
              <a:t>เรื่อง ขอความร่วมมือกรอกปริมาณการใช้ไฟฟ้าและน้ำประปาของหน่วยงาน</a:t>
            </a:r>
          </a:p>
          <a:p>
            <a:pPr>
              <a:buNone/>
            </a:pPr>
            <a:endParaRPr lang="th-TH" sz="2400" dirty="0"/>
          </a:p>
        </p:txBody>
      </p:sp>
      <p:sp>
        <p:nvSpPr>
          <p:cNvPr id="5" name="Oval 4"/>
          <p:cNvSpPr/>
          <p:nvPr/>
        </p:nvSpPr>
        <p:spPr>
          <a:xfrm>
            <a:off x="5334000" y="1066800"/>
            <a:ext cx="3048000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เอกสารแนบ </a:t>
            </a:r>
            <a:r>
              <a:rPr lang="en-US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5 - 6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399" y="31845"/>
            <a:ext cx="7506269" cy="1141862"/>
          </a:xfrm>
        </p:spPr>
        <p:txBody>
          <a:bodyPr/>
          <a:lstStyle/>
          <a:p>
            <a:pPr algn="ctr"/>
            <a:r>
              <a:rPr lang="th-TH" dirty="0"/>
              <a:t>ค่าไฟฟ้า ของปีงปม.2559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54707"/>
            <a:ext cx="6580280" cy="461749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74176" y="792707"/>
            <a:ext cx="3048000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เอกสารแนบ </a:t>
            </a:r>
            <a:r>
              <a:rPr lang="en-US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2250" y="990600"/>
            <a:ext cx="518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ส่งกลับมาที่กลุ่มบัญชี ภายในวันที่ </a:t>
            </a:r>
            <a:r>
              <a:rPr lang="th-TH" b="1" u="sng" dirty="0">
                <a:solidFill>
                  <a:srgbClr val="FF0000"/>
                </a:solidFill>
              </a:rPr>
              <a:t>30 มิ.ย. 60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399" y="31845"/>
            <a:ext cx="7506269" cy="1141862"/>
          </a:xfrm>
        </p:spPr>
        <p:txBody>
          <a:bodyPr/>
          <a:lstStyle/>
          <a:p>
            <a:pPr algn="ctr"/>
            <a:r>
              <a:rPr lang="th-TH" dirty="0"/>
              <a:t>ค่าน้ำประปา และน้ำบาดาลของปีงปม.2559 (ต่อ)</a:t>
            </a:r>
          </a:p>
        </p:txBody>
      </p:sp>
      <p:sp>
        <p:nvSpPr>
          <p:cNvPr id="5" name="Oval 4"/>
          <p:cNvSpPr/>
          <p:nvPr/>
        </p:nvSpPr>
        <p:spPr>
          <a:xfrm>
            <a:off x="6074176" y="792707"/>
            <a:ext cx="3048000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เอกสารแนบ </a:t>
            </a:r>
            <a:r>
              <a:rPr lang="en-US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2250" y="990600"/>
            <a:ext cx="518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ส่งกลับมาที่กลุ่มบัญชี </a:t>
            </a:r>
            <a:r>
              <a:rPr lang="th-TH" b="1" u="sng" dirty="0">
                <a:solidFill>
                  <a:srgbClr val="FF0000"/>
                </a:solidFill>
              </a:rPr>
              <a:t>ภายในวันที่ 30 มิ.ย. 60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6629400" cy="503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7094335" cy="47104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399" y="31845"/>
            <a:ext cx="7506269" cy="1141862"/>
          </a:xfrm>
        </p:spPr>
        <p:txBody>
          <a:bodyPr/>
          <a:lstStyle/>
          <a:p>
            <a:pPr algn="ctr"/>
            <a:r>
              <a:rPr lang="th-TH" dirty="0"/>
              <a:t>ค่าไฟฟ้าและค่าน้ำประปา ของปีงปม.2560</a:t>
            </a:r>
          </a:p>
        </p:txBody>
      </p:sp>
      <p:sp>
        <p:nvSpPr>
          <p:cNvPr id="5" name="Oval 4"/>
          <p:cNvSpPr/>
          <p:nvPr/>
        </p:nvSpPr>
        <p:spPr>
          <a:xfrm>
            <a:off x="6096000" y="762000"/>
            <a:ext cx="3048000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เอกสารแนบ 6</a:t>
            </a:r>
            <a:endParaRPr lang="en-US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762000"/>
            <a:ext cx="518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ส่งกลับมาที่กลุ่มบัญชี ภายในวันที่ </a:t>
            </a:r>
            <a:r>
              <a:rPr lang="th-TH" b="1" u="sng" dirty="0">
                <a:solidFill>
                  <a:srgbClr val="FF0000"/>
                </a:solidFill>
              </a:rPr>
              <a:t>10 ต.ค. 60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432" y="5943600"/>
            <a:ext cx="812456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63020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866888" cy="1143000"/>
          </a:xfrm>
        </p:spPr>
        <p:txBody>
          <a:bodyPr>
            <a:normAutofit/>
          </a:bodyPr>
          <a:lstStyle/>
          <a:p>
            <a:r>
              <a:rPr lang="th-TH" dirty="0"/>
              <a:t>เข้าเว็บไซด์ กองคลัง  กรมพัฒนาที่ดิน (15 พ.ค.60)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7301" y="1371600"/>
            <a:ext cx="6807309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Brace 4"/>
          <p:cNvSpPr/>
          <p:nvPr/>
        </p:nvSpPr>
        <p:spPr>
          <a:xfrm>
            <a:off x="1403444" y="4648200"/>
            <a:ext cx="304800" cy="1219200"/>
          </a:xfrm>
          <a:prstGeom prst="leftBrac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267200"/>
            <a:ext cx="13716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/>
              <a:t>จะมีข้อมูล</a:t>
            </a:r>
          </a:p>
          <a:p>
            <a:r>
              <a:rPr lang="th-TH" sz="2400" dirty="0" smtClean="0"/>
              <a:t>ค่าไฟฟ้าและค่าประปา</a:t>
            </a:r>
          </a:p>
          <a:p>
            <a:r>
              <a:rPr lang="th-TH" sz="2400" dirty="0" smtClean="0"/>
              <a:t>ของทุกหน่วยเบิกจ่าย</a:t>
            </a:r>
            <a:endParaRPr lang="th-TH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00600" y="4572000"/>
            <a:ext cx="3429000" cy="12192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18288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885221"/>
            <a:ext cx="9144000" cy="5663514"/>
            <a:chOff x="0" y="885221"/>
            <a:chExt cx="9144000" cy="56635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885221"/>
              <a:ext cx="9144000" cy="566351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743200" y="335280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FF0000"/>
                  </a:solidFill>
                </a:rPr>
                <a:t>ค่าไฟฟ้า</a:t>
              </a:r>
              <a:r>
                <a:rPr lang="en-US" sz="2400" b="1" dirty="0">
                  <a:solidFill>
                    <a:srgbClr val="FF0000"/>
                  </a:solidFill>
                </a:rPr>
                <a:t>/</a:t>
              </a:r>
              <a:r>
                <a:rPr lang="th-TH" sz="2400" b="1" dirty="0">
                  <a:solidFill>
                    <a:srgbClr val="FF0000"/>
                  </a:solidFill>
                </a:rPr>
                <a:t>ค่าน้ำ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00800" y="4310390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rgbClr val="FF00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คชจ.</a:t>
              </a:r>
              <a:r>
                <a:rPr lang="en-US" b="1" dirty="0">
                  <a:solidFill>
                    <a:srgbClr val="FF00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6 </a:t>
              </a:r>
              <a:r>
                <a:rPr lang="th-TH" b="1" dirty="0">
                  <a:solidFill>
                    <a:srgbClr val="FF00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บัญชี</a:t>
              </a:r>
              <a:endParaRPr lang="en-US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43200" y="6025515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solidFill>
                    <a:srgbClr val="FF00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ปิดปรับปรุง</a:t>
              </a:r>
              <a:r>
                <a:rPr lang="th-TH" b="1" dirty="0" smtClean="0">
                  <a:solidFill>
                    <a:srgbClr val="FF00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สิ้นปีบัญชี</a:t>
              </a:r>
              <a:endParaRPr lang="en-US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</p:grpSp>
      <p:sp>
        <p:nvSpPr>
          <p:cNvPr id="13" name="ตัวยึดข้อความ 2"/>
          <p:cNvSpPr txBox="1">
            <a:spLocks/>
          </p:cNvSpPr>
          <p:nvPr/>
        </p:nvSpPr>
        <p:spPr>
          <a:xfrm>
            <a:off x="2286000" y="154286"/>
            <a:ext cx="6858000" cy="671512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marL="18288" indent="0" algn="l" rtl="0" eaLnBrk="1" latinLnBrk="0" hangingPunct="1">
              <a:lnSpc>
                <a:spcPts val="23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h-TH" sz="4000" b="1" dirty="0" smtClean="0"/>
              <a:t>สรุปกำหนดการ</a:t>
            </a:r>
            <a:r>
              <a:rPr lang="th-TH" sz="4000" b="1" dirty="0"/>
              <a:t>ส่งงาน เดือน </a:t>
            </a:r>
            <a:r>
              <a:rPr lang="th-TH" sz="4000" b="1" dirty="0" smtClean="0"/>
              <a:t>ตุลาคม ของทุกปี </a:t>
            </a:r>
            <a:endParaRPr lang="th-TH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5589013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ส่วนภูมิภาค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ดาว 5 แฉก 15"/>
          <p:cNvSpPr/>
          <p:nvPr/>
        </p:nvSpPr>
        <p:spPr>
          <a:xfrm>
            <a:off x="7086600" y="3048000"/>
            <a:ext cx="152400" cy="1524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6553200" y="320040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</a:rPr>
              <a:t>วันหยุดราชการ</a:t>
            </a:r>
          </a:p>
        </p:txBody>
      </p:sp>
      <p:sp>
        <p:nvSpPr>
          <p:cNvPr id="18" name="Oval 4"/>
          <p:cNvSpPr/>
          <p:nvPr/>
        </p:nvSpPr>
        <p:spPr>
          <a:xfrm>
            <a:off x="6553200" y="914400"/>
            <a:ext cx="2590800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หน่วยงานส่วนภูมิภาค</a:t>
            </a:r>
            <a:endParaRPr lang="en-US" sz="2000" b="1" dirty="0">
              <a:solidFill>
                <a:srgbClr val="C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9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3660" y="31845"/>
            <a:ext cx="7498080" cy="1143000"/>
          </a:xfrm>
        </p:spPr>
        <p:txBody>
          <a:bodyPr>
            <a:normAutofit/>
          </a:bodyPr>
          <a:lstStyle/>
          <a:p>
            <a:r>
              <a:rPr lang="th-TH" b="1" dirty="0">
                <a:effectLst/>
              </a:rPr>
              <a:t>ขอรายละเอียดบัญชีค่าใช้จ่ายของหน่วยงาน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90600" y="1066800"/>
            <a:ext cx="8153400" cy="4343400"/>
          </a:xfrm>
        </p:spPr>
        <p:txBody>
          <a:bodyPr>
            <a:normAutofit fontScale="92500" lnSpcReduction="20000"/>
          </a:bodyPr>
          <a:lstStyle/>
          <a:p>
            <a:pPr marL="82296" lvl="0" indent="0">
              <a:buFont typeface="Wingdings" pitchFamily="2" charset="2"/>
              <a:buChar char="v"/>
            </a:pPr>
            <a:r>
              <a:rPr lang="th-TH" b="1" dirty="0"/>
              <a:t> </a:t>
            </a:r>
            <a:r>
              <a:rPr lang="th-TH" sz="3800" b="1" dirty="0"/>
              <a:t>จากหน่วยงานส่วนภูมิภาค  </a:t>
            </a:r>
            <a:r>
              <a:rPr lang="th-TH" dirty="0"/>
              <a:t>จำนวน 6 รายการบัญชี ดังนี้</a:t>
            </a:r>
            <a:endParaRPr lang="en-US" dirty="0"/>
          </a:p>
          <a:p>
            <a:pPr>
              <a:buNone/>
            </a:pPr>
            <a:r>
              <a:rPr lang="th-TH" dirty="0"/>
              <a:t>	  </a:t>
            </a:r>
            <a:r>
              <a:rPr lang="th-TH" sz="2800" dirty="0"/>
              <a:t>1.บัญชีค่าวัสดุ</a:t>
            </a:r>
            <a:endParaRPr lang="en-US" sz="2800" dirty="0"/>
          </a:p>
          <a:p>
            <a:pPr>
              <a:buNone/>
            </a:pPr>
            <a:r>
              <a:rPr lang="th-TH" sz="2800" dirty="0"/>
              <a:t>	   2.บัญชีค่าใช้จ่ายฝึกอบรม</a:t>
            </a:r>
            <a:endParaRPr lang="en-US" sz="2800" dirty="0"/>
          </a:p>
          <a:p>
            <a:pPr>
              <a:buNone/>
            </a:pPr>
            <a:r>
              <a:rPr lang="th-TH" sz="2800" dirty="0"/>
              <a:t>	   3.บัญชีค่าซ่อมแซมบำรุงรักษา</a:t>
            </a:r>
            <a:endParaRPr lang="en-US" sz="2800" dirty="0"/>
          </a:p>
          <a:p>
            <a:pPr>
              <a:buNone/>
            </a:pPr>
            <a:r>
              <a:rPr lang="th-TH" sz="2800" dirty="0"/>
              <a:t>	   4.บัญชีค่าประชาสัมพันธ์</a:t>
            </a:r>
          </a:p>
          <a:p>
            <a:pPr>
              <a:buNone/>
            </a:pPr>
            <a:r>
              <a:rPr lang="th-TH" sz="2800" dirty="0"/>
              <a:t>	   5.บัญชีค่าจ้างเหมาบริการ – บุคคลภายนอก</a:t>
            </a:r>
          </a:p>
          <a:p>
            <a:pPr>
              <a:buNone/>
            </a:pPr>
            <a:r>
              <a:rPr lang="th-TH" sz="2800" dirty="0"/>
              <a:t>	   6.บัญชีค่าใช้จ่ายอื่น</a:t>
            </a:r>
          </a:p>
          <a:p>
            <a:pPr>
              <a:buNone/>
            </a:pPr>
            <a:endParaRPr lang="th-TH" sz="2800" b="1" dirty="0"/>
          </a:p>
          <a:p>
            <a:pPr>
              <a:buFont typeface="Wingdings" pitchFamily="2" charset="2"/>
              <a:buChar char="Ø"/>
            </a:pP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</a:rPr>
              <a:t>ข้อมูลปีงบประมาณ 2559 ส่งภายในวันที่ 30 มิ.ย. 2560</a:t>
            </a:r>
          </a:p>
          <a:p>
            <a:pPr>
              <a:buFont typeface="Wingdings" pitchFamily="2" charset="2"/>
              <a:buChar char="Ø"/>
            </a:pP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</a:rPr>
              <a:t>ตั้งแต่ปีงบประมาณ 2560 เป็นต้นไปให้จัดส่งภายในวันที่ 20 ตุลาคม ของทุกปี</a:t>
            </a:r>
          </a:p>
          <a:p>
            <a:pPr>
              <a:buNone/>
            </a:pPr>
            <a:endParaRPr lang="th-TH" sz="2800" dirty="0"/>
          </a:p>
          <a:p>
            <a:pPr>
              <a:buNone/>
            </a:pPr>
            <a:endParaRPr lang="th-TH" sz="2800" dirty="0"/>
          </a:p>
          <a:p>
            <a:pPr>
              <a:buNone/>
            </a:pPr>
            <a:endParaRPr lang="th-TH" sz="2800" dirty="0"/>
          </a:p>
          <a:p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1016000" y="5666769"/>
            <a:ext cx="8153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th-TH" sz="2400" dirty="0"/>
              <a:t>- </a:t>
            </a:r>
            <a:r>
              <a:rPr lang="th-TH" sz="2400" dirty="0" err="1"/>
              <a:t>ที่กษ</a:t>
            </a:r>
            <a:r>
              <a:rPr lang="th-TH" sz="2400" dirty="0"/>
              <a:t> 0803.05/ 135 </a:t>
            </a:r>
            <a:r>
              <a:rPr lang="th-TH" sz="2400" dirty="0" err="1"/>
              <a:t>ลว.</a:t>
            </a:r>
            <a:r>
              <a:rPr lang="th-TH" sz="2400" dirty="0"/>
              <a:t> 15 พ.ค. 2560 </a:t>
            </a:r>
          </a:p>
          <a:p>
            <a:pPr>
              <a:buNone/>
            </a:pPr>
            <a:r>
              <a:rPr lang="th-TH" sz="2400" dirty="0"/>
              <a:t>เรื่อง ขอความร่วมมือสรุปรายละเอียดค่าใช้จ่ายของหน่วยงาน</a:t>
            </a:r>
          </a:p>
          <a:p>
            <a:pPr>
              <a:buNone/>
            </a:pPr>
            <a:endParaRPr lang="th-TH" sz="2400" dirty="0"/>
          </a:p>
        </p:txBody>
      </p:sp>
      <p:sp>
        <p:nvSpPr>
          <p:cNvPr id="5" name="Oval 4"/>
          <p:cNvSpPr/>
          <p:nvPr/>
        </p:nvSpPr>
        <p:spPr>
          <a:xfrm>
            <a:off x="5334000" y="1600200"/>
            <a:ext cx="3048000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เอกสารแนบ </a:t>
            </a:r>
            <a:r>
              <a:rPr lang="en-US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0601" y="-38100"/>
            <a:ext cx="7498080" cy="1143000"/>
          </a:xfrm>
        </p:spPr>
        <p:txBody>
          <a:bodyPr/>
          <a:lstStyle/>
          <a:p>
            <a:pPr algn="ctr"/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บัญชีค่าจ้างเหมาบริการ - บุคคลภายนอก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90601" y="783609"/>
            <a:ext cx="7848600" cy="6074392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th-TH" sz="2400" b="1" dirty="0"/>
              <a:t>1.ค่าจ้างถ่ายเอกสาร</a:t>
            </a:r>
          </a:p>
          <a:p>
            <a:pPr marL="82296" indent="0">
              <a:buNone/>
            </a:pPr>
            <a:r>
              <a:rPr lang="th-TH" sz="2400" b="1" dirty="0"/>
              <a:t>2.ค่าจ้างทำเว็บไซด์</a:t>
            </a:r>
          </a:p>
          <a:p>
            <a:pPr marL="82296" indent="0">
              <a:buNone/>
            </a:pPr>
            <a:r>
              <a:rPr lang="th-TH" sz="2400" b="1" dirty="0"/>
              <a:t>3.ค่าจ้างรักษาความปลอดภัย</a:t>
            </a:r>
          </a:p>
          <a:p>
            <a:pPr marL="82296" indent="0">
              <a:buNone/>
            </a:pPr>
            <a:r>
              <a:rPr lang="th-TH" sz="2400" b="1" dirty="0"/>
              <a:t>4.ค่าจ้างคนงานภาคสนาม</a:t>
            </a:r>
          </a:p>
          <a:p>
            <a:pPr marL="82296" indent="0">
              <a:buNone/>
            </a:pPr>
            <a:r>
              <a:rPr lang="th-TH" sz="2400" b="1" dirty="0"/>
              <a:t>5.ค่าจ้างกำจัดปลวก/แมลง/หนู</a:t>
            </a:r>
          </a:p>
          <a:p>
            <a:pPr marL="82296" indent="0">
              <a:buNone/>
            </a:pPr>
            <a:r>
              <a:rPr lang="th-TH" sz="2400" b="1" dirty="0"/>
              <a:t>6.ค่าจ้างจัดเก็บขยะ/สิ่งปฏิกูล</a:t>
            </a:r>
          </a:p>
          <a:p>
            <a:pPr marL="82296" indent="0">
              <a:buNone/>
            </a:pPr>
            <a:r>
              <a:rPr lang="th-TH" sz="2400" b="1" dirty="0"/>
              <a:t>7.ค่าจ้างทำความสะอาด</a:t>
            </a:r>
          </a:p>
          <a:p>
            <a:pPr marL="82296" indent="0">
              <a:buNone/>
            </a:pPr>
            <a:r>
              <a:rPr lang="th-TH" sz="2400" b="1" dirty="0"/>
              <a:t>8.ค่าจ้างเหมาเตรียมตัวอย่างดิน</a:t>
            </a:r>
          </a:p>
          <a:p>
            <a:pPr marL="82296" indent="0">
              <a:buNone/>
            </a:pPr>
            <a:r>
              <a:rPr lang="th-TH" sz="2400" b="1" dirty="0"/>
              <a:t>9.ค่าจ้างดูแลแปลงทดลอง/ ป้าย / ขุดหลุม</a:t>
            </a:r>
          </a:p>
          <a:p>
            <a:pPr marL="82296" indent="0">
              <a:buNone/>
            </a:pPr>
            <a:r>
              <a:rPr lang="th-TH" sz="2400" b="1" dirty="0"/>
              <a:t>10.ค่าจ้างดูแลสถานีตรวจวัด</a:t>
            </a:r>
          </a:p>
          <a:p>
            <a:pPr marL="82296" indent="0">
              <a:buNone/>
            </a:pPr>
            <a:r>
              <a:rPr lang="th-TH" sz="2400" b="1" dirty="0"/>
              <a:t>11.ค่าจ้างเก็บข้อมูล</a:t>
            </a:r>
          </a:p>
          <a:p>
            <a:pPr marL="82296" indent="0">
              <a:buNone/>
            </a:pPr>
            <a:r>
              <a:rPr lang="th-TH" sz="2400" b="1" dirty="0"/>
              <a:t>12.ค่าจ้างขยายเชื้อผลิตภัณฑ์ พด.</a:t>
            </a:r>
          </a:p>
          <a:p>
            <a:pPr marL="82296" indent="0">
              <a:buNone/>
            </a:pPr>
            <a:r>
              <a:rPr lang="th-TH" sz="2400" b="1" dirty="0"/>
              <a:t>13.ค่าจ้างปลูกหญ้าแฝก</a:t>
            </a:r>
          </a:p>
          <a:p>
            <a:pPr marL="82296" indent="0">
              <a:buNone/>
            </a:pPr>
            <a:r>
              <a:rPr lang="th-TH" sz="2400" b="1" dirty="0"/>
              <a:t>14.อื่น ๆ  ( เช่น............)</a:t>
            </a:r>
          </a:p>
        </p:txBody>
      </p:sp>
      <p:sp>
        <p:nvSpPr>
          <p:cNvPr id="5" name="Oval 4"/>
          <p:cNvSpPr/>
          <p:nvPr/>
        </p:nvSpPr>
        <p:spPr>
          <a:xfrm>
            <a:off x="6400800" y="762000"/>
            <a:ext cx="2572793" cy="685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เอกสารแนบ 7</a:t>
            </a:r>
            <a:endParaRPr lang="en-US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8001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    </a:t>
            </a:r>
            <a:r>
              <a:rPr lang="th-TH" sz="4400" b="1" dirty="0"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บัญชีค่าใช้จ่ายอื่น</a:t>
            </a:r>
            <a:r>
              <a:rPr lang="en-US" sz="4400" b="1" dirty="0"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3600" b="1" dirty="0"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5212010199</a:t>
            </a:r>
            <a:endParaRPr lang="th-TH" sz="3600" b="1" dirty="0"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90600" y="800100"/>
            <a:ext cx="8190930" cy="605790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1.ค่าก่อสร้างแหล่งน้ำ</a:t>
            </a:r>
          </a:p>
          <a:p>
            <a:pPr marL="82296" indent="0">
              <a:buNone/>
            </a:pPr>
            <a:r>
              <a:rPr lang="th-TH" dirty="0"/>
              <a:t>  1.1 แหล่งน้ำในไร่นานอกเขตชลประทาน (บ่อจิ๋ว) จำนวน </a:t>
            </a:r>
            <a:r>
              <a:rPr lang="th-TH" u="sng" dirty="0"/>
              <a:t>20</a:t>
            </a:r>
            <a:r>
              <a:rPr lang="th-TH" dirty="0"/>
              <a:t> บ่อ</a:t>
            </a:r>
          </a:p>
          <a:p>
            <a:pPr marL="82296" indent="0">
              <a:buNone/>
            </a:pPr>
            <a:r>
              <a:rPr lang="th-TH" dirty="0"/>
              <a:t>  1.2 แหล่งน้ำขนาดเล็ก (ขุดลอกคลอง) จำนวน </a:t>
            </a:r>
            <a:r>
              <a:rPr lang="th-TH" u="sng" dirty="0"/>
              <a:t>10</a:t>
            </a:r>
            <a:r>
              <a:rPr lang="th-TH" dirty="0"/>
              <a:t> แห่ง</a:t>
            </a:r>
          </a:p>
          <a:p>
            <a:pPr marL="82296" indent="0">
              <a:buNone/>
            </a:pPr>
            <a:r>
              <a:rPr lang="th-TH" dirty="0"/>
              <a:t>  1.3 ระบบส่งน้ำในไร่นา จำนวน ..... แห่ง</a:t>
            </a:r>
          </a:p>
          <a:p>
            <a:pPr marL="82296" indent="0">
              <a:buNone/>
            </a:pPr>
            <a:r>
              <a:rPr lang="th-TH" dirty="0"/>
              <a:t>  1.4 แหล่งน้ำชุมชน จำนวน ....... แห่ง</a:t>
            </a:r>
            <a:r>
              <a:rPr lang="en-US" dirty="0"/>
              <a:t> </a:t>
            </a:r>
            <a:endParaRPr lang="th-TH" dirty="0"/>
          </a:p>
          <a:p>
            <a:pPr marL="82296" indent="0">
              <a:buNone/>
            </a:pPr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2.ค่าก่อสร้างอื่นๆ</a:t>
            </a:r>
          </a:p>
          <a:p>
            <a:pPr marL="82296" indent="0">
              <a:buNone/>
            </a:pPr>
            <a:r>
              <a:rPr lang="th-TH" dirty="0"/>
              <a:t>  2.1 งานจัดทำระบบฯ</a:t>
            </a:r>
          </a:p>
          <a:p>
            <a:pPr marL="82296" indent="0">
              <a:buNone/>
            </a:pPr>
            <a:r>
              <a:rPr lang="th-TH" dirty="0"/>
              <a:t>  - จัดทำระบบอนุรักษ์ดินและน้ำชุมชนบนพื้นที่สูง (จำนวน </a:t>
            </a:r>
            <a:r>
              <a:rPr lang="th-TH" u="sng" dirty="0"/>
              <a:t>20</a:t>
            </a:r>
            <a:r>
              <a:rPr lang="th-TH" dirty="0"/>
              <a:t> ไร่)</a:t>
            </a:r>
          </a:p>
          <a:p>
            <a:pPr marL="82296" indent="0">
              <a:buNone/>
            </a:pPr>
            <a:r>
              <a:rPr lang="th-TH" dirty="0"/>
              <a:t>  - จัดทำระบบอนุรักษ์ดินและน้ำโครงการพระราชดำริ(จำนวน </a:t>
            </a:r>
            <a:r>
              <a:rPr lang="th-TH" u="sng" dirty="0"/>
              <a:t>30</a:t>
            </a:r>
            <a:r>
              <a:rPr lang="th-TH" dirty="0"/>
              <a:t> ไร่)</a:t>
            </a:r>
          </a:p>
          <a:p>
            <a:pPr marL="82296" indent="0">
              <a:buNone/>
            </a:pPr>
            <a:r>
              <a:rPr lang="th-TH" dirty="0"/>
              <a:t>  - จัดทำระบบอนุรักษ์ดินและน้ำพื้นที่ ลุ่ม-ดอน (จำนวน </a:t>
            </a:r>
            <a:r>
              <a:rPr lang="th-TH" u="sng" dirty="0"/>
              <a:t>55</a:t>
            </a:r>
            <a:r>
              <a:rPr lang="th-TH" dirty="0"/>
              <a:t> ไร่)</a:t>
            </a:r>
          </a:p>
          <a:p>
            <a:pPr marL="82296" indent="0">
              <a:buNone/>
            </a:pPr>
            <a:r>
              <a:rPr lang="th-TH" dirty="0"/>
              <a:t>  2.2 โครงการฟื้นฟูพื้นที่ผ่านการเลี้ยงกุ้งกุลาดำ (จำนวน </a:t>
            </a:r>
            <a:r>
              <a:rPr lang="th-TH" u="sng" dirty="0"/>
              <a:t>5</a:t>
            </a:r>
            <a:r>
              <a:rPr lang="th-TH" dirty="0"/>
              <a:t> ไร่)</a:t>
            </a:r>
          </a:p>
          <a:p>
            <a:pPr marL="82296" indent="0">
              <a:buNone/>
            </a:pPr>
            <a:r>
              <a:rPr lang="th-TH" dirty="0"/>
              <a:t>  2.3 ระบบส่งน้ำชลประทาน (จำนวน ...... กม.)</a:t>
            </a:r>
          </a:p>
          <a:p>
            <a:pPr marL="82296" indent="0">
              <a:buNone/>
            </a:pPr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3.การถอนคืนเงินรายได้แผ่นดิน (กรณีถอนคืนค่าปรับฯที่ข้ามปีงปม.)</a:t>
            </a:r>
          </a:p>
          <a:p>
            <a:pPr marL="82296" indent="0">
              <a:buNone/>
            </a:pPr>
            <a:endParaRPr lang="th-TH" dirty="0"/>
          </a:p>
          <a:p>
            <a:pPr marL="82296" indent="0">
              <a:buNone/>
            </a:pPr>
            <a:endParaRPr lang="th-TH" dirty="0"/>
          </a:p>
        </p:txBody>
      </p:sp>
      <p:sp>
        <p:nvSpPr>
          <p:cNvPr id="4" name="Oval 4"/>
          <p:cNvSpPr/>
          <p:nvPr/>
        </p:nvSpPr>
        <p:spPr>
          <a:xfrm>
            <a:off x="6857999" y="581736"/>
            <a:ext cx="2268941" cy="685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เอกสารแนบ </a:t>
            </a:r>
            <a:r>
              <a:rPr lang="en-US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207266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9"/>
          <p:cNvSpPr>
            <a:spLocks noChangeArrowheads="1"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124200" y="1143000"/>
            <a:ext cx="3124200" cy="954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บันทึกใบสั่งซื้อ</a:t>
            </a:r>
          </a:p>
          <a:p>
            <a:pPr algn="ctr">
              <a:defRPr/>
            </a:pPr>
            <a:r>
              <a:rPr lang="th-TH" b="1" dirty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   ระบุบัญชีพักสินทรัพย์</a:t>
            </a:r>
            <a:r>
              <a:rPr lang="th-TH" b="1" dirty="0">
                <a:latin typeface="Cordia New" pitchFamily="34" charset="-34"/>
                <a:cs typeface="Cordia New" pitchFamily="34" charset="-34"/>
              </a:rPr>
              <a:t>	</a:t>
            </a:r>
          </a:p>
        </p:txBody>
      </p:sp>
      <p:sp>
        <p:nvSpPr>
          <p:cNvPr id="5127" name="Line 33"/>
          <p:cNvSpPr>
            <a:spLocks noChangeShapeType="1"/>
          </p:cNvSpPr>
          <p:nvPr/>
        </p:nvSpPr>
        <p:spPr bwMode="auto">
          <a:xfrm>
            <a:off x="4572000" y="2133600"/>
            <a:ext cx="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3810000" y="2590800"/>
            <a:ext cx="1600200" cy="523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ตรวจรับพัสดุ</a:t>
            </a:r>
            <a:endParaRPr lang="th-TH" sz="3200" b="1" dirty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819400" y="5486400"/>
            <a:ext cx="1828800" cy="523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สินทรัพย์ถาวร</a:t>
            </a:r>
            <a:endParaRPr lang="th-TH" sz="3200" b="1" dirty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4800600" y="5486400"/>
            <a:ext cx="1828800" cy="523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ค่าใช้จ่าย</a:t>
            </a:r>
            <a:endParaRPr lang="th-TH" sz="3200" b="1" dirty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37" name="Line 33"/>
          <p:cNvSpPr>
            <a:spLocks noChangeShapeType="1"/>
          </p:cNvSpPr>
          <p:nvPr/>
        </p:nvSpPr>
        <p:spPr bwMode="auto">
          <a:xfrm>
            <a:off x="4724400" y="4953000"/>
            <a:ext cx="5334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5138" name="Line 33"/>
          <p:cNvSpPr>
            <a:spLocks noChangeShapeType="1"/>
          </p:cNvSpPr>
          <p:nvPr/>
        </p:nvSpPr>
        <p:spPr bwMode="auto">
          <a:xfrm flipH="1">
            <a:off x="3962400" y="4953000"/>
            <a:ext cx="533400" cy="50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3352800" y="3581400"/>
            <a:ext cx="2590800" cy="4619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ทำการเบิกจ่ายในระบบฯ</a:t>
            </a:r>
            <a:endParaRPr lang="th-TH" b="1" dirty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42" name="Line 33"/>
          <p:cNvSpPr>
            <a:spLocks noChangeShapeType="1"/>
          </p:cNvSpPr>
          <p:nvPr/>
        </p:nvSpPr>
        <p:spPr bwMode="auto">
          <a:xfrm>
            <a:off x="4572000" y="3124200"/>
            <a:ext cx="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3352800" y="4495800"/>
            <a:ext cx="25908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ดำเนินการล้างบัญชีพัก</a:t>
            </a:r>
            <a:endParaRPr lang="th-TH" b="1" dirty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46" name="Line 33"/>
          <p:cNvSpPr>
            <a:spLocks noChangeShapeType="1"/>
          </p:cNvSpPr>
          <p:nvPr/>
        </p:nvSpPr>
        <p:spPr bwMode="auto">
          <a:xfrm>
            <a:off x="4572000" y="4038600"/>
            <a:ext cx="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03298" y="8351"/>
            <a:ext cx="8153402" cy="69281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6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กระบวนงานการจัดซื้อสินทรัพย์ในระบบ</a:t>
            </a:r>
            <a:r>
              <a:rPr lang="en-US" sz="36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GFMIS </a:t>
            </a:r>
            <a:r>
              <a:rPr lang="th-TH" sz="36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กรณีปกติ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0600" y="0"/>
            <a:ext cx="7879080" cy="1143000"/>
          </a:xfrm>
        </p:spPr>
        <p:txBody>
          <a:bodyPr/>
          <a:lstStyle/>
          <a:p>
            <a:pPr algn="ctr"/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บัญชีค่าประชาสัมพันธ์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90600" y="914400"/>
            <a:ext cx="81534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800" b="1" dirty="0"/>
              <a:t>			       ประจำปีงบประมาณ 2559</a:t>
            </a:r>
          </a:p>
          <a:p>
            <a:pPr>
              <a:buNone/>
            </a:pPr>
            <a:r>
              <a:rPr lang="th-TH" sz="2800" b="1" dirty="0"/>
              <a:t>1.โครงการจัดงานปีดินสากล				150,000	</a:t>
            </a:r>
          </a:p>
          <a:p>
            <a:pPr>
              <a:buNone/>
            </a:pPr>
            <a:r>
              <a:rPr lang="th-TH" sz="2800" b="1" dirty="0"/>
              <a:t>2.ผ่านสื่อวิทยุ						  65,000</a:t>
            </a:r>
          </a:p>
          <a:p>
            <a:pPr>
              <a:buNone/>
            </a:pPr>
            <a:r>
              <a:rPr lang="th-TH" sz="2800" b="1" dirty="0"/>
              <a:t>3.ผ่านสื่อหนังสือพิมพ์					  70,000</a:t>
            </a:r>
          </a:p>
          <a:p>
            <a:pPr>
              <a:buNone/>
            </a:pPr>
            <a:r>
              <a:rPr lang="th-TH" sz="2800" b="1" dirty="0"/>
              <a:t>4.จัดพิมพ์เอกสารแผ่นพับ/ใบปลิว/โปสเตอร์/		  15,000</a:t>
            </a:r>
          </a:p>
          <a:p>
            <a:pPr>
              <a:buNone/>
            </a:pPr>
            <a:r>
              <a:rPr lang="th-TH" sz="2800" b="1" dirty="0"/>
              <a:t>   จัดทำป้ายโฆษณาเพื่อประชาสัมพันธ์</a:t>
            </a:r>
          </a:p>
          <a:p>
            <a:pPr>
              <a:buNone/>
            </a:pPr>
            <a:r>
              <a:rPr lang="th-TH" sz="2800" b="1" dirty="0"/>
              <a:t>5.พิมพ์หนังสือในโอกาสต่างๆ </a:t>
            </a:r>
            <a:r>
              <a:rPr lang="th-TH" sz="2400" b="1" dirty="0"/>
              <a:t>(เพื่อเป็นการเผยแพร่ประชาสัมพันธ์) </a:t>
            </a:r>
            <a:r>
              <a:rPr lang="th-TH" sz="2800" b="1" dirty="0"/>
              <a:t>30,000</a:t>
            </a:r>
          </a:p>
          <a:p>
            <a:pPr>
              <a:buNone/>
            </a:pPr>
            <a:r>
              <a:rPr lang="th-TH" sz="2800" b="1" dirty="0"/>
              <a:t>6.รายงานประจำปี					   40,000</a:t>
            </a:r>
          </a:p>
          <a:p>
            <a:pPr>
              <a:buNone/>
            </a:pPr>
            <a:r>
              <a:rPr lang="th-TH" sz="2800" b="1" dirty="0"/>
              <a:t>7.อื่น ๆ</a:t>
            </a:r>
          </a:p>
          <a:p>
            <a:pPr>
              <a:buNone/>
            </a:pPr>
            <a:r>
              <a:rPr lang="th-TH" sz="2800" b="1" dirty="0"/>
              <a:t>   </a:t>
            </a:r>
            <a:r>
              <a:rPr lang="th-TH" sz="2800" b="1" dirty="0">
                <a:solidFill>
                  <a:srgbClr val="FF0000"/>
                </a:solidFill>
              </a:rPr>
              <a:t>- งานวันเกิดกรมฯ	</a:t>
            </a:r>
            <a:r>
              <a:rPr lang="th-TH" sz="2800" b="1" dirty="0"/>
              <a:t>				   20,000</a:t>
            </a:r>
          </a:p>
          <a:p>
            <a:pPr>
              <a:buNone/>
            </a:pPr>
            <a:r>
              <a:rPr lang="th-TH" sz="2800" b="1" dirty="0"/>
              <a:t>ยอดเงินรวมตามงบทดลองในระบบ</a:t>
            </a:r>
            <a:r>
              <a:rPr lang="en-US" sz="2800" b="1" dirty="0"/>
              <a:t> </a:t>
            </a:r>
            <a:r>
              <a:rPr lang="en-US" sz="2000" b="1" dirty="0"/>
              <a:t>GFMIS</a:t>
            </a:r>
            <a:r>
              <a:rPr lang="th-TH" sz="2000" b="1" dirty="0"/>
              <a:t> </a:t>
            </a:r>
            <a:r>
              <a:rPr lang="th-TH" sz="2800" b="1" dirty="0"/>
              <a:t>**</a:t>
            </a:r>
            <a:r>
              <a:rPr lang="th-TH" dirty="0"/>
              <a:t>	 	  </a:t>
            </a:r>
            <a:r>
              <a:rPr lang="th-TH" sz="2800" b="1" dirty="0"/>
              <a:t>390,000</a:t>
            </a:r>
            <a:endParaRPr lang="th-TH" b="1" dirty="0"/>
          </a:p>
        </p:txBody>
      </p:sp>
      <p:sp>
        <p:nvSpPr>
          <p:cNvPr id="4" name="Oval 4"/>
          <p:cNvSpPr/>
          <p:nvPr/>
        </p:nvSpPr>
        <p:spPr>
          <a:xfrm>
            <a:off x="6400800" y="762000"/>
            <a:ext cx="2572793" cy="685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เอกสารแนบ </a:t>
            </a:r>
            <a:r>
              <a:rPr lang="en-US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9</a:t>
            </a:r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7696200" y="5943600"/>
            <a:ext cx="838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7696200" y="6477000"/>
            <a:ext cx="838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28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/>
          <a:lstStyle/>
          <a:p>
            <a:pPr algn="ctr"/>
            <a:r>
              <a:rPr lang="th-TH" b="1" dirty="0">
                <a:effectLst/>
              </a:rPr>
              <a:t>บัญชีค่าซ่อมแซมบำรุงรักษา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90600" y="121920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800" b="1" dirty="0"/>
              <a:t>				ประจำปีงบประมาณ 2559</a:t>
            </a:r>
          </a:p>
          <a:p>
            <a:pPr>
              <a:buNone/>
            </a:pPr>
            <a:r>
              <a:rPr lang="th-TH" sz="2800" b="1" dirty="0"/>
              <a:t>1.อาคาร – สถานที่ (</a:t>
            </a:r>
            <a:r>
              <a:rPr lang="th-TH" sz="2400" b="1" dirty="0"/>
              <a:t>ปรับปรุงห้องทำงาน,ทาสี,ซ่อมบานประตู)    	</a:t>
            </a:r>
            <a:r>
              <a:rPr lang="th-TH" sz="2800" b="1" dirty="0"/>
              <a:t>50,000</a:t>
            </a:r>
          </a:p>
          <a:p>
            <a:pPr>
              <a:buNone/>
            </a:pPr>
            <a:r>
              <a:rPr lang="th-TH" sz="2800" b="1" dirty="0"/>
              <a:t>2.คอมพิวเตอร์					    	65,000	</a:t>
            </a:r>
          </a:p>
          <a:p>
            <a:pPr>
              <a:buNone/>
            </a:pPr>
            <a:r>
              <a:rPr lang="th-TH" sz="2800" b="1" dirty="0"/>
              <a:t>3.ยานพาหนะ						25,000</a:t>
            </a:r>
          </a:p>
          <a:p>
            <a:pPr>
              <a:buNone/>
            </a:pPr>
            <a:r>
              <a:rPr lang="th-TH" sz="2800" b="1" dirty="0"/>
              <a:t>4.ครุภัณฑ์ </a:t>
            </a:r>
            <a:r>
              <a:rPr lang="th-TH" sz="2400" b="1" dirty="0"/>
              <a:t>(เช่น เครื่องปรับอากาศ,เครื่องถ่ายเอกสาร)		</a:t>
            </a:r>
            <a:r>
              <a:rPr lang="th-TH" sz="2800" b="1" dirty="0"/>
              <a:t>70,000</a:t>
            </a:r>
          </a:p>
          <a:p>
            <a:pPr>
              <a:buNone/>
            </a:pPr>
            <a:r>
              <a:rPr lang="th-TH" sz="2800" b="1" dirty="0"/>
              <a:t>5.อื่น ๆ </a:t>
            </a:r>
            <a:r>
              <a:rPr lang="th-TH" sz="2400" b="1" dirty="0"/>
              <a:t>(เช่น.......)</a:t>
            </a:r>
            <a:endParaRPr lang="th-TH" sz="2800" b="1" dirty="0"/>
          </a:p>
          <a:p>
            <a:pPr>
              <a:buNone/>
            </a:pPr>
            <a:r>
              <a:rPr lang="th-TH" sz="2800" b="1" dirty="0"/>
              <a:t>ยอดเงินรวมตามงบทดลองในระบบ </a:t>
            </a:r>
            <a:r>
              <a:rPr lang="en-US" sz="1800" b="1" dirty="0"/>
              <a:t>GFMIS**	</a:t>
            </a:r>
            <a:r>
              <a:rPr lang="th-TH" sz="1800" b="1" dirty="0"/>
              <a:t>                </a:t>
            </a:r>
            <a:r>
              <a:rPr lang="th-TH" sz="2800" b="1" dirty="0"/>
              <a:t>210,000</a:t>
            </a:r>
            <a:endParaRPr lang="en-US" sz="2800" b="1" dirty="0"/>
          </a:p>
          <a:p>
            <a:pPr>
              <a:buNone/>
            </a:pPr>
            <a:endParaRPr lang="th-TH" sz="2800" b="1" dirty="0"/>
          </a:p>
        </p:txBody>
      </p:sp>
      <p:sp>
        <p:nvSpPr>
          <p:cNvPr id="4" name="Oval 4"/>
          <p:cNvSpPr/>
          <p:nvPr/>
        </p:nvSpPr>
        <p:spPr>
          <a:xfrm>
            <a:off x="6400800" y="762000"/>
            <a:ext cx="2572793" cy="685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เอกสารแนบ </a:t>
            </a:r>
            <a:r>
              <a:rPr lang="en-US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</a:t>
            </a: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7391400" y="4343400"/>
            <a:ext cx="838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7391400" y="4953000"/>
            <a:ext cx="838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7952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/>
          <a:lstStyle/>
          <a:p>
            <a:pPr algn="ctr"/>
            <a:r>
              <a:rPr lang="th-TH" b="1" dirty="0">
                <a:effectLst/>
              </a:rPr>
              <a:t>บัญชีค่าวัสดุ  ( 5104010104 ) 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90600" y="838200"/>
            <a:ext cx="8153400" cy="5791200"/>
          </a:xfrm>
        </p:spPr>
        <p:txBody>
          <a:bodyPr>
            <a:noAutofit/>
          </a:bodyPr>
          <a:lstStyle/>
          <a:p>
            <a:pPr marL="274320">
              <a:spcBef>
                <a:spcPts val="0"/>
              </a:spcBef>
              <a:buNone/>
            </a:pPr>
            <a:r>
              <a:rPr lang="th-TH" sz="2000" b="1" dirty="0"/>
              <a:t>1.วัสดุสำนักงาน (ปากกา,ดินสอ,ยางลบ)</a:t>
            </a:r>
          </a:p>
          <a:p>
            <a:pPr marL="274320">
              <a:spcBef>
                <a:spcPts val="0"/>
              </a:spcBef>
              <a:buNone/>
            </a:pPr>
            <a:r>
              <a:rPr lang="th-TH" sz="2000" b="1" dirty="0"/>
              <a:t>2.วัสดุไฟฟ้า</a:t>
            </a:r>
          </a:p>
          <a:p>
            <a:pPr marL="274320">
              <a:spcBef>
                <a:spcPts val="0"/>
              </a:spcBef>
              <a:buNone/>
            </a:pPr>
            <a:r>
              <a:rPr lang="th-TH" sz="2000" b="1" dirty="0"/>
              <a:t>3.วัสดุวิทยาศาสตร์</a:t>
            </a:r>
          </a:p>
          <a:p>
            <a:pPr marL="274320">
              <a:spcBef>
                <a:spcPts val="0"/>
              </a:spcBef>
              <a:buNone/>
            </a:pPr>
            <a:r>
              <a:rPr lang="th-TH" sz="2000" b="1" dirty="0">
                <a:solidFill>
                  <a:srgbClr val="FF0000"/>
                </a:solidFill>
              </a:rPr>
              <a:t>4.วัสดุการเกษตร </a:t>
            </a:r>
          </a:p>
          <a:p>
            <a:pPr marL="274320">
              <a:spcBef>
                <a:spcPts val="0"/>
              </a:spcBef>
              <a:buNone/>
            </a:pPr>
            <a:r>
              <a:rPr lang="th-TH" sz="2000" b="1" dirty="0"/>
              <a:t>	</a:t>
            </a: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</a:rPr>
              <a:t>-จัดหาเมล็ดพันธุ์พืช</a:t>
            </a:r>
          </a:p>
          <a:p>
            <a:pPr marL="274320">
              <a:spcBef>
                <a:spcPts val="0"/>
              </a:spcBef>
              <a:buNone/>
            </a:pPr>
            <a:r>
              <a:rPr lang="th-TH" sz="2000" b="1" dirty="0"/>
              <a:t>		ปอ</a:t>
            </a:r>
            <a:r>
              <a:rPr lang="th-TH" sz="2000" b="1" dirty="0" err="1"/>
              <a:t>เทือง</a:t>
            </a:r>
            <a:endParaRPr lang="th-TH" sz="2000" b="1" dirty="0"/>
          </a:p>
          <a:p>
            <a:pPr marL="274320">
              <a:spcBef>
                <a:spcPts val="0"/>
              </a:spcBef>
              <a:buNone/>
            </a:pPr>
            <a:r>
              <a:rPr lang="th-TH" sz="2000" b="1" dirty="0"/>
              <a:t>		ถั่วพร้า</a:t>
            </a:r>
          </a:p>
          <a:p>
            <a:pPr marL="274320">
              <a:spcBef>
                <a:spcPts val="0"/>
              </a:spcBef>
              <a:buNone/>
            </a:pPr>
            <a:r>
              <a:rPr lang="th-TH" sz="2000" b="1" dirty="0"/>
              <a:t>		ถั่วพุ่ม</a:t>
            </a:r>
          </a:p>
          <a:p>
            <a:pPr marL="274320">
              <a:spcBef>
                <a:spcPts val="0"/>
              </a:spcBef>
              <a:buNone/>
            </a:pPr>
            <a:r>
              <a:rPr lang="th-TH" sz="2000" b="1" dirty="0"/>
              <a:t>	</a:t>
            </a: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</a:rPr>
              <a:t>-พันธ์ไม้</a:t>
            </a:r>
          </a:p>
          <a:p>
            <a:pPr marL="274320">
              <a:spcBef>
                <a:spcPts val="0"/>
              </a:spcBef>
              <a:buNone/>
            </a:pPr>
            <a:r>
              <a:rPr lang="th-TH" sz="2000" b="1" dirty="0"/>
              <a:t>		มะขามเทศ</a:t>
            </a:r>
          </a:p>
          <a:p>
            <a:pPr marL="274320">
              <a:spcBef>
                <a:spcPts val="0"/>
              </a:spcBef>
              <a:buNone/>
            </a:pPr>
            <a:r>
              <a:rPr lang="th-TH" sz="2000" b="1" dirty="0"/>
              <a:t>		ไผ่รวก</a:t>
            </a:r>
          </a:p>
          <a:p>
            <a:pPr marL="274320">
              <a:spcBef>
                <a:spcPts val="0"/>
              </a:spcBef>
              <a:buNone/>
            </a:pPr>
            <a:r>
              <a:rPr lang="th-TH" sz="2000" b="1" dirty="0"/>
              <a:t>	</a:t>
            </a: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</a:rPr>
              <a:t>-ปูนเพื่อการเกษตร</a:t>
            </a:r>
          </a:p>
          <a:p>
            <a:pPr marL="274320">
              <a:spcBef>
                <a:spcPts val="0"/>
              </a:spcBef>
              <a:buNone/>
            </a:pPr>
            <a:r>
              <a:rPr lang="th-TH" sz="2000" b="1" dirty="0"/>
              <a:t>		ปูน</a:t>
            </a:r>
            <a:r>
              <a:rPr lang="th-TH" sz="2000" b="1" dirty="0" err="1"/>
              <a:t>มาร์ล</a:t>
            </a:r>
            <a:endParaRPr lang="th-TH" sz="2000" b="1" dirty="0"/>
          </a:p>
          <a:p>
            <a:pPr marL="274320">
              <a:spcBef>
                <a:spcPts val="0"/>
              </a:spcBef>
              <a:buNone/>
            </a:pPr>
            <a:r>
              <a:rPr lang="th-TH" sz="2000" b="1" dirty="0"/>
              <a:t>		ปูน</a:t>
            </a:r>
            <a:r>
              <a:rPr lang="th-TH" sz="2000" b="1" dirty="0" err="1"/>
              <a:t>โดโลไมท์</a:t>
            </a:r>
            <a:endParaRPr lang="th-TH" sz="2000" b="1" dirty="0"/>
          </a:p>
          <a:p>
            <a:pPr marL="274320">
              <a:spcBef>
                <a:spcPts val="0"/>
              </a:spcBef>
              <a:buNone/>
            </a:pPr>
            <a:r>
              <a:rPr lang="th-TH" sz="2000" b="1" dirty="0"/>
              <a:t>	</a:t>
            </a: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</a:rPr>
              <a:t>-อื่น ๆ (เช่นสายยาง บัวรดน้ำ เป็นต้น)</a:t>
            </a:r>
          </a:p>
          <a:p>
            <a:pPr marL="274320">
              <a:spcBef>
                <a:spcPts val="0"/>
              </a:spcBef>
              <a:buNone/>
            </a:pPr>
            <a:r>
              <a:rPr lang="th-TH" sz="2000" b="1" dirty="0"/>
              <a:t>5.วัสดุคอมพิวเตอร์</a:t>
            </a:r>
          </a:p>
          <a:p>
            <a:pPr marL="274320">
              <a:spcBef>
                <a:spcPts val="0"/>
              </a:spcBef>
              <a:buNone/>
            </a:pPr>
            <a:r>
              <a:rPr lang="th-TH" sz="2000" b="1" dirty="0"/>
              <a:t>6.วัสดุก่อสร้าง</a:t>
            </a:r>
          </a:p>
          <a:p>
            <a:pPr marL="274320">
              <a:spcBef>
                <a:spcPts val="0"/>
              </a:spcBef>
              <a:buNone/>
            </a:pPr>
            <a:r>
              <a:rPr lang="th-TH" sz="2000" b="1" dirty="0"/>
              <a:t>7.อื่น ๆ (เช่นค่าน้ำดื่ม...)</a:t>
            </a:r>
          </a:p>
          <a:p>
            <a:pPr marL="274320">
              <a:spcBef>
                <a:spcPts val="0"/>
              </a:spcBef>
              <a:buNone/>
            </a:pPr>
            <a:r>
              <a:rPr lang="th-TH" sz="2000" b="1" dirty="0"/>
              <a:t>ยอดรวมเงินรวมตามงบทดลองในระบบ </a:t>
            </a:r>
            <a:r>
              <a:rPr lang="en-US" sz="1600" b="1" dirty="0"/>
              <a:t>GFMIS**</a:t>
            </a:r>
            <a:r>
              <a:rPr lang="th-TH" sz="1600" b="1" dirty="0"/>
              <a:t>	</a:t>
            </a:r>
            <a:r>
              <a:rPr lang="th-TH" sz="2400" b="1" dirty="0"/>
              <a:t>902,500</a:t>
            </a:r>
            <a:endParaRPr lang="th-TH" b="1" dirty="0"/>
          </a:p>
        </p:txBody>
      </p:sp>
      <p:sp>
        <p:nvSpPr>
          <p:cNvPr id="4" name="Oval 4"/>
          <p:cNvSpPr/>
          <p:nvPr/>
        </p:nvSpPr>
        <p:spPr>
          <a:xfrm>
            <a:off x="6400800" y="762000"/>
            <a:ext cx="2572793" cy="685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เอกสารแนบ </a:t>
            </a:r>
            <a:r>
              <a:rPr lang="en-US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562600" y="6248400"/>
            <a:ext cx="838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62600" y="6629400"/>
            <a:ext cx="838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7586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/>
          <a:lstStyle/>
          <a:p>
            <a:pPr algn="ctr"/>
            <a:r>
              <a:rPr lang="th-TH" b="1" dirty="0">
                <a:effectLst/>
              </a:rPr>
              <a:t>บัญชีค่าใช้จ่ายฝึกอบรม</a:t>
            </a:r>
          </a:p>
        </p:txBody>
      </p:sp>
      <p:sp>
        <p:nvSpPr>
          <p:cNvPr id="4" name="Oval 4"/>
          <p:cNvSpPr/>
          <p:nvPr/>
        </p:nvSpPr>
        <p:spPr>
          <a:xfrm>
            <a:off x="6571207" y="609600"/>
            <a:ext cx="2572793" cy="685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เอกสารแนบ </a:t>
            </a:r>
            <a:r>
              <a:rPr lang="en-US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12</a:t>
            </a: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914400" y="838200"/>
            <a:ext cx="8229600" cy="4800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h-TH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h-TH" sz="3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1.ค่าใช้จ่ายฝึกอบรม (ของบุคลากรในหน่วยงาน</a:t>
            </a:r>
            <a:r>
              <a:rPr lang="th-TH" sz="3800" b="1" dirty="0">
                <a:solidFill>
                  <a:srgbClr val="00B050"/>
                </a:solidFill>
              </a:rPr>
              <a:t>)</a:t>
            </a:r>
            <a:endParaRPr kumimoji="0" lang="th-TH" sz="3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ยอดเงินรวมตามงบทดลองในระบบ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GFMIS</a:t>
            </a:r>
            <a:r>
              <a:rPr kumimoji="0" lang="th-TH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th-TH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th-TH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90,000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h-TH" sz="33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หัก</a:t>
            </a:r>
            <a:r>
              <a:rPr kumimoji="0" lang="th-TH" sz="3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31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คชจ.ที่ใช้ในการจัดอบรมบุคลากรภายในหน่วยงาน/ส่งจนท.เข้าอบรม</a:t>
            </a:r>
            <a:endParaRPr kumimoji="0" lang="th-TH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th-TH" sz="3300" b="1" dirty="0">
                <a:solidFill>
                  <a:srgbClr val="FF0000"/>
                </a:solidFill>
              </a:rPr>
              <a:t>(ระบุชื่อหลักสูตร 3 – 4 หลักสูตร) ตัวอย่างเช่น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หลักสูตร การฝึกอบรมเทคนิคการเป็นวิทยากร	    		10,000	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th-TH" b="1" dirty="0"/>
              <a:t>- หลักสูตร การถ่ายทอดความรู้และเทคโนโลยีการพัฒนาที่ดิน 	  7,000	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th-TH" b="1" dirty="0"/>
              <a:t>- ประชุมวิชาการ “ดินเค็ม ภาคตะวันออกเฉียงเหนือครั้งที่4 จ.ขอนแก่น 15,000	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th-TH" b="1" dirty="0"/>
              <a:t>- ประชุมวิชาการ “พัฒนาที่ดิน ลดต้นทุน เพิ่มผลผลิต จ.เชียงใหม่	 50,000 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82,000</a:t>
            </a:r>
            <a:endParaRPr lang="th-TH" b="1" dirty="0">
              <a:solidFill>
                <a:srgbClr val="FF0000"/>
              </a:solidFill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ยอดเงินรวมหลักสูตรอื่น ๆ (จำนวน</a:t>
            </a:r>
            <a:r>
              <a:rPr kumimoji="0" lang="th-TH" sz="33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th-TH" sz="3300" b="1" dirty="0">
                <a:solidFill>
                  <a:schemeClr val="accent1">
                    <a:lumMod val="75000"/>
                  </a:schemeClr>
                </a:solidFill>
              </a:rPr>
              <a:t>2 หลักสูตร)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</a:t>
            </a:r>
            <a:r>
              <a: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8,000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8153400" y="4742146"/>
            <a:ext cx="838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8153400" y="5188885"/>
            <a:ext cx="838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7325340" y="4740558"/>
            <a:ext cx="838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92767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/>
          <a:lstStyle/>
          <a:p>
            <a:pPr algn="ctr"/>
            <a:r>
              <a:rPr lang="th-TH" b="1" dirty="0">
                <a:effectLst/>
              </a:rPr>
              <a:t>บัญชีค่าใช้จ่ายฝึกอบรม (ต่อ)</a:t>
            </a:r>
          </a:p>
        </p:txBody>
      </p:sp>
      <p:sp>
        <p:nvSpPr>
          <p:cNvPr id="4" name="Oval 4"/>
          <p:cNvSpPr/>
          <p:nvPr/>
        </p:nvSpPr>
        <p:spPr>
          <a:xfrm>
            <a:off x="6571207" y="609600"/>
            <a:ext cx="2572793" cy="685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เอกสารแนบ </a:t>
            </a:r>
            <a:r>
              <a:rPr lang="en-US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12</a:t>
            </a: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914400" y="838200"/>
            <a:ext cx="8229600" cy="579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th-TH" sz="3300" b="1" dirty="0">
                <a:solidFill>
                  <a:srgbClr val="00B050"/>
                </a:solidFill>
              </a:rPr>
              <a:t>2</a:t>
            </a:r>
            <a:r>
              <a: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.ค่าใช้จ่ายฝึกอบรม (ของบุคลากรภายนอก)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ยอดเงินรวมตามงบทดลองในระบบ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GFMIS</a:t>
            </a:r>
            <a:r>
              <a:rPr kumimoji="0" lang="th-TH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	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th-TH" sz="3500" b="1" dirty="0"/>
              <a:t>85,000</a:t>
            </a:r>
            <a:endParaRPr lang="th-TH" sz="2200" b="1" dirty="0"/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kumimoji="0" lang="th-TH" sz="33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หัก</a:t>
            </a:r>
            <a:r>
              <a:rPr kumimoji="0" lang="th-TH" sz="3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31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คชจ.ที่ใช้ในการฝึกอบรมบุคคลภายนอก เช่น</a:t>
            </a:r>
            <a:endParaRPr kumimoji="0" lang="th-TH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หมอดินอาสาประจำหมู่บ้าน	  	16,500	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th-TH" b="1" dirty="0"/>
              <a:t>- หมอดินอาสาประจำตำบล	  	14,500	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th-TH" b="1" dirty="0"/>
              <a:t>- หมอดินอาสาประจำอำเภอ             	13,000	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th-TH" b="1" dirty="0"/>
              <a:t>- หมอดินน้อย			  	10,000  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th-TH" b="1" dirty="0"/>
              <a:t>- การทำปุ๋ยหมักสูตรพระราชทาน       	11,000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th-TH" b="1" dirty="0"/>
              <a:t>- การทำน้ำหมักชีวภาพ                    	10,000</a:t>
            </a:r>
            <a:r>
              <a:rPr lang="en-US" sz="1800" b="1" dirty="0"/>
              <a:t> </a:t>
            </a:r>
            <a:r>
              <a:rPr lang="th-TH" sz="1800" b="1" dirty="0"/>
              <a:t>		   </a:t>
            </a:r>
            <a:r>
              <a:rPr lang="th-TH" sz="3000" b="1" dirty="0">
                <a:solidFill>
                  <a:srgbClr val="FF0000"/>
                </a:solidFill>
              </a:rPr>
              <a:t>75,000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ยอดเงินรวมหลักสูตรอื่น ๆ (จำนวน</a:t>
            </a:r>
            <a:r>
              <a:rPr kumimoji="0" lang="th-TH" sz="33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th-TH" sz="3300" b="1" dirty="0">
                <a:solidFill>
                  <a:schemeClr val="accent1">
                    <a:lumMod val="75000"/>
                  </a:schemeClr>
                </a:solidFill>
              </a:rPr>
              <a:t>2 โครงการ)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</a:t>
            </a:r>
            <a:r>
              <a:rPr lang="th-TH" sz="3300" b="1" dirty="0">
                <a:solidFill>
                  <a:schemeClr val="accent1">
                    <a:lumMod val="75000"/>
                  </a:schemeClr>
                </a:solidFill>
              </a:rPr>
              <a:t>10,000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7535839" y="5637212"/>
            <a:ext cx="838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7535839" y="6182210"/>
            <a:ext cx="838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5486400" y="5638800"/>
            <a:ext cx="838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38280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0"/>
            <a:ext cx="8610600" cy="762000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 err="1">
                <a:effectLst/>
              </a:rPr>
              <a:t>ต.ย.</a:t>
            </a:r>
            <a:r>
              <a:rPr lang="th-TH" sz="3200" b="1" dirty="0">
                <a:effectLst/>
              </a:rPr>
              <a:t>สรุปผลการวิเคราะห์</a:t>
            </a:r>
            <a:r>
              <a:rPr lang="th-TH" sz="3200" b="1" dirty="0" err="1">
                <a:effectLst/>
              </a:rPr>
              <a:t>คชจ.</a:t>
            </a:r>
            <a:r>
              <a:rPr lang="th-TH" sz="3200" b="1" dirty="0">
                <a:effectLst/>
              </a:rPr>
              <a:t>ระหว่างปี</a:t>
            </a:r>
            <a:r>
              <a:rPr lang="th-TH" sz="3200" b="1" dirty="0" err="1">
                <a:effectLst/>
              </a:rPr>
              <a:t>งปม</a:t>
            </a:r>
            <a:r>
              <a:rPr lang="th-TH" sz="3200" b="1" dirty="0">
                <a:effectLst/>
              </a:rPr>
              <a:t>  2558 และ 2559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1066800" y="761999"/>
          <a:ext cx="8077200" cy="6096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8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69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46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7536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70C0"/>
                          </a:solidFill>
                        </a:rPr>
                        <a:t>ประเภทบัญชี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70C0"/>
                          </a:solidFill>
                        </a:rPr>
                        <a:t>เพิ่ม/ลด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rgbClr val="0070C0"/>
                          </a:solidFill>
                        </a:rPr>
                        <a:t>ผลการวิเคราะห์ ของสถานีพัฒนาที่ดินบุรีรัมย์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6448">
                <a:tc>
                  <a:txBody>
                    <a:bodyPr/>
                    <a:lstStyle/>
                    <a:p>
                      <a:r>
                        <a:rPr lang="th-TH" sz="2400" b="1" dirty="0" err="1"/>
                        <a:t>คชจ.</a:t>
                      </a:r>
                      <a:r>
                        <a:rPr lang="th-TH" sz="2400" b="1" dirty="0"/>
                        <a:t>ด้านฝึกอบรม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/>
                        <a:t>(55.94)</a:t>
                      </a:r>
                      <a:r>
                        <a:rPr lang="en-US" sz="2400" b="1" dirty="0"/>
                        <a:t> </a:t>
                      </a:r>
                      <a:r>
                        <a:rPr lang="en-US" sz="1600" b="1" dirty="0"/>
                        <a:t>%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/>
                        <a:t>เนื่องจากใน</a:t>
                      </a:r>
                      <a:r>
                        <a:rPr lang="th-TH" sz="2400" b="1" dirty="0" err="1"/>
                        <a:t>ปีง</a:t>
                      </a:r>
                      <a:r>
                        <a:rPr lang="th-TH" sz="2400" b="1" dirty="0"/>
                        <a:t>ปม.2558 สถานีได้รับจัดสรรกิจกรรมพัฒนาเกษตรกรและหมอดินอาสาสู่ </a:t>
                      </a:r>
                      <a:r>
                        <a:rPr lang="en-US" sz="1600" b="1" dirty="0">
                          <a:cs typeface="+mn-cs"/>
                        </a:rPr>
                        <a:t>Smart Farmer</a:t>
                      </a:r>
                      <a:r>
                        <a:rPr lang="en-US" sz="1600" b="1" baseline="0" dirty="0">
                          <a:cs typeface="+mn-cs"/>
                        </a:rPr>
                        <a:t> </a:t>
                      </a:r>
                      <a:r>
                        <a:rPr lang="th-TH" sz="2400" b="1" baseline="0" dirty="0"/>
                        <a:t>และโครงการหมอดินน้อย แต่ในปีงบประมาณ 2559 ไม่ได้รับการจัดสรร</a:t>
                      </a:r>
                      <a:endParaRPr lang="th-TH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17319">
                <a:tc>
                  <a:txBody>
                    <a:bodyPr/>
                    <a:lstStyle/>
                    <a:p>
                      <a:r>
                        <a:rPr lang="th-TH" sz="2400" b="1" dirty="0"/>
                        <a:t>ค่าวัสดุ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/>
                        <a:t>24.56</a:t>
                      </a:r>
                      <a:r>
                        <a:rPr lang="en-US" sz="2400" b="1" dirty="0"/>
                        <a:t> </a:t>
                      </a:r>
                      <a:r>
                        <a:rPr lang="en-US" sz="1600" b="1" dirty="0"/>
                        <a:t>%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err="1"/>
                        <a:t>ปีง</a:t>
                      </a:r>
                      <a:r>
                        <a:rPr lang="th-TH" sz="2400" b="1" dirty="0"/>
                        <a:t>ปม.2559 สถานีได้รับ</a:t>
                      </a:r>
                      <a:r>
                        <a:rPr lang="th-TH" sz="2400" b="1" dirty="0" err="1"/>
                        <a:t>จัดสรรง</a:t>
                      </a:r>
                      <a:r>
                        <a:rPr lang="th-TH" sz="2400" b="1" dirty="0"/>
                        <a:t>ปม.ในกิจกรรมส่งเสริมการใช้สารอินทรีย์ลดการใช้สารเคมีทางเกษตรและกิจกรรมฟื้นฟูและป้องกันการชะช้าง</a:t>
                      </a:r>
                      <a:r>
                        <a:rPr lang="th-TH" sz="2400" b="1" dirty="0" err="1"/>
                        <a:t>พังทะลาย</a:t>
                      </a:r>
                      <a:r>
                        <a:rPr lang="th-TH" sz="2400" b="1" dirty="0"/>
                        <a:t>ของดิน</a:t>
                      </a:r>
                      <a:r>
                        <a:rPr lang="th-TH" sz="2400" b="1" baseline="0" dirty="0"/>
                        <a:t> (หญ้าแฝก)เพิ่มขึ้นจึงทำให้มีการจัดซื้อวัสดุการเกษตรเพิ่มขึ้น</a:t>
                      </a:r>
                      <a:endParaRPr lang="th-TH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6448">
                <a:tc>
                  <a:txBody>
                    <a:bodyPr/>
                    <a:lstStyle/>
                    <a:p>
                      <a:r>
                        <a:rPr lang="th-TH" sz="2400" b="1" dirty="0"/>
                        <a:t>ค่าเสื่อมราคา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/>
                        <a:t>33.74</a:t>
                      </a:r>
                      <a:r>
                        <a:rPr lang="en-US" sz="2400" b="1" dirty="0"/>
                        <a:t> </a:t>
                      </a:r>
                      <a:r>
                        <a:rPr lang="en-US" sz="1600" b="1" dirty="0"/>
                        <a:t>%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/>
                        <a:t>ในปี2558</a:t>
                      </a:r>
                      <a:r>
                        <a:rPr lang="th-TH" sz="2400" b="1" baseline="0" dirty="0"/>
                        <a:t> สถานีได้รับจัดสรร </a:t>
                      </a:r>
                      <a:r>
                        <a:rPr lang="th-TH" sz="2400" b="1" baseline="0" dirty="0" err="1"/>
                        <a:t>งป</a:t>
                      </a:r>
                      <a:r>
                        <a:rPr lang="th-TH" sz="2400" b="1" baseline="0" dirty="0"/>
                        <a:t>ม.ค่าครุภัณฑ์สำนักงานเป็นเครื่องถ่ายเอกสารและครุภัณฑ์คอมพิวเตอร์ เพิ่มขึ้นจึงทำให้ ปี2559 มีการเพิ่มขึ้นของค่าเสื่อมราคา</a:t>
                      </a:r>
                      <a:endParaRPr lang="th-TH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65406">
                <a:tc>
                  <a:txBody>
                    <a:bodyPr/>
                    <a:lstStyle/>
                    <a:p>
                      <a:r>
                        <a:rPr lang="th-TH" sz="2400" b="1" dirty="0" err="1"/>
                        <a:t>คชจ.</a:t>
                      </a:r>
                      <a:r>
                        <a:rPr lang="th-TH" sz="2400" b="1" dirty="0"/>
                        <a:t>อื่น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/>
                        <a:t>(49.42)</a:t>
                      </a:r>
                      <a:r>
                        <a:rPr lang="en-US" sz="1800" b="1" dirty="0"/>
                        <a:t>%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/>
                        <a:t>ในปี2559</a:t>
                      </a:r>
                      <a:r>
                        <a:rPr lang="th-TH" sz="2400" b="1" baseline="0" dirty="0"/>
                        <a:t> สถานีได้รับ</a:t>
                      </a:r>
                      <a:r>
                        <a:rPr lang="th-TH" sz="2400" b="1" baseline="0" dirty="0" err="1"/>
                        <a:t>จัดสรรง</a:t>
                      </a:r>
                      <a:r>
                        <a:rPr lang="th-TH" sz="2400" b="1" baseline="0" dirty="0"/>
                        <a:t>ปม.ลดลง 2 โครงการได้แก่โครงการขุดสระน้ำในไร่นานอกเขตชลประทานและโครงการพัฒนาแหล่งน้ำขนาดเล็กเพื่อการอนุรักษ์ดินและน้ำ</a:t>
                      </a:r>
                      <a:endParaRPr lang="th-TH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76300" y="0"/>
            <a:ext cx="8458200" cy="762000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 err="1">
                <a:effectLst/>
              </a:rPr>
              <a:t>ต.ย.</a:t>
            </a:r>
            <a:r>
              <a:rPr lang="th-TH" sz="3200" b="1" dirty="0">
                <a:effectLst/>
              </a:rPr>
              <a:t>สรุปผลการวิเคราะห์</a:t>
            </a:r>
            <a:r>
              <a:rPr lang="th-TH" sz="3200" b="1" dirty="0" err="1">
                <a:effectLst/>
              </a:rPr>
              <a:t>คชจ.</a:t>
            </a:r>
            <a:r>
              <a:rPr lang="th-TH" sz="3200" b="1" dirty="0">
                <a:effectLst/>
              </a:rPr>
              <a:t>ระหว่างปี</a:t>
            </a:r>
            <a:r>
              <a:rPr lang="th-TH" sz="3200" b="1" dirty="0" err="1">
                <a:effectLst/>
              </a:rPr>
              <a:t>งปม</a:t>
            </a:r>
            <a:r>
              <a:rPr lang="th-TH" sz="3200" b="1" dirty="0">
                <a:effectLst/>
              </a:rPr>
              <a:t>  2558 และ </a:t>
            </a:r>
            <a:r>
              <a:rPr lang="th-TH" sz="3200" b="1" dirty="0" smtClean="0">
                <a:effectLst/>
              </a:rPr>
              <a:t>2559 (ต่อ)</a:t>
            </a:r>
            <a:endParaRPr lang="th-TH" sz="3200" b="1" dirty="0">
              <a:effectLst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1066800" y="990600"/>
          <a:ext cx="8077200" cy="36271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8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69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46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7536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70C0"/>
                          </a:solidFill>
                        </a:rPr>
                        <a:t>ประเภทบัญชี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70C0"/>
                          </a:solidFill>
                        </a:rPr>
                        <a:t>เพิ่ม/ลด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rgbClr val="0070C0"/>
                          </a:solidFill>
                        </a:rPr>
                        <a:t>ผลการวิเคราะห์ ของสถานีพัฒนาที่ดินอุทัยธานี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th-TH" sz="2400" b="1" dirty="0" err="1"/>
                        <a:t>คชจ.</a:t>
                      </a:r>
                      <a:r>
                        <a:rPr lang="th-TH" sz="2400" b="1" dirty="0"/>
                        <a:t>อื่น</a:t>
                      </a:r>
                    </a:p>
                    <a:p>
                      <a:r>
                        <a:rPr lang="th-TH" sz="2000" b="0" dirty="0"/>
                        <a:t>5212010199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/>
                        <a:t>44 %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/>
                        <a:t>ในปี2559</a:t>
                      </a:r>
                      <a:r>
                        <a:rPr lang="th-TH" sz="2400" b="1" baseline="0" dirty="0"/>
                        <a:t> สถานีได้เบิกจ่ายเป็นค่าจ้างเหมาก่อสร้างสระเก็บน้ำขนาดเล็ก จำนวน 6 แห่ง ค่าจ้างเหมาขุดลอกอ่างเก็บน้ำ 1แห่ง ค่าจ้างเหมาก่อสร้างคลองส่งน้ำ 1 แห่ง และค่าจ้างเหมาทำระบบท่อส่งน้ำ 1 แห่ง รวมทั้งหมด 9 แห่ง</a:t>
                      </a:r>
                    </a:p>
                    <a:p>
                      <a:r>
                        <a:rPr lang="th-TH" sz="2400" b="1" baseline="0" dirty="0"/>
                        <a:t>แต่ในปีงบประมาณ 2558 มีค่าก่อสร้างอาคารระบายน้ำ 1 แห่งและค่าจ้างเหมาก่อสร้างสระเก็บน้ำขนาดเล็ก 3 แห่ง  รวมทั้งหมดเพียง 4 แห่ง</a:t>
                      </a:r>
                      <a:endParaRPr lang="th-TH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62000" y="16412"/>
            <a:ext cx="8382000" cy="762000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 err="1">
                <a:effectLst/>
              </a:rPr>
              <a:t>ต.ย.</a:t>
            </a:r>
            <a:r>
              <a:rPr lang="th-TH" sz="3200" b="1" dirty="0">
                <a:effectLst/>
              </a:rPr>
              <a:t>สรุปผลการวิเคราะห์</a:t>
            </a:r>
            <a:r>
              <a:rPr lang="th-TH" sz="3200" b="1" dirty="0" err="1">
                <a:effectLst/>
              </a:rPr>
              <a:t>คชจ.</a:t>
            </a:r>
            <a:r>
              <a:rPr lang="th-TH" sz="3200" b="1" dirty="0">
                <a:effectLst/>
              </a:rPr>
              <a:t>ระหว่างปี</a:t>
            </a:r>
            <a:r>
              <a:rPr lang="th-TH" sz="3200" b="1" dirty="0" err="1">
                <a:effectLst/>
              </a:rPr>
              <a:t>งปม</a:t>
            </a:r>
            <a:r>
              <a:rPr lang="th-TH" sz="3200" b="1" dirty="0">
                <a:effectLst/>
              </a:rPr>
              <a:t>  2558 และ </a:t>
            </a:r>
            <a:r>
              <a:rPr lang="th-TH" sz="3200" b="1" dirty="0" smtClean="0">
                <a:effectLst/>
              </a:rPr>
              <a:t>2559 (ต่อ)</a:t>
            </a:r>
            <a:endParaRPr lang="th-TH" sz="3200" b="1" dirty="0">
              <a:effectLst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1066800" y="990600"/>
          <a:ext cx="8077200" cy="3901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8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69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46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7536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70C0"/>
                          </a:solidFill>
                        </a:rPr>
                        <a:t>ประเภทบัญชี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70C0"/>
                          </a:solidFill>
                        </a:rPr>
                        <a:t>เพิ่ม/ลด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rgbClr val="0070C0"/>
                          </a:solidFill>
                        </a:rPr>
                        <a:t>ผลการวิเคราะห์ ของสถานีพัฒนาที่ดินอยุธยา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th-TH" sz="2400" b="1" dirty="0"/>
                        <a:t>ค่าวัสดุและ</a:t>
                      </a:r>
                    </a:p>
                    <a:p>
                      <a:r>
                        <a:rPr lang="th-TH" sz="2400" b="1" dirty="0"/>
                        <a:t>ค่าใช้สอย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/>
                        <a:t>23.57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/>
                        <a:t>ในปี2559</a:t>
                      </a:r>
                      <a:r>
                        <a:rPr lang="th-TH" sz="2400" b="1" baseline="0" dirty="0"/>
                        <a:t> ได้รับจัดสรรเงินในโครงการใหม่เพิ่มเติมจากปี2558 เช่น การจัดหาเมล็ดพันธุ์พืชจากเอกชน การจัดทำชุดข้อมูลความรู้ด้านการพัฒนาที่ดิน และ</a:t>
                      </a:r>
                      <a:r>
                        <a:rPr lang="th-TH" sz="2400" b="1" baseline="0" dirty="0" err="1"/>
                        <a:t>คชจ.</a:t>
                      </a:r>
                      <a:r>
                        <a:rPr lang="th-TH" sz="2400" b="1" baseline="0" dirty="0"/>
                        <a:t>ในการดำเนินงานโครงการปรับปรุงประสิทธิภาพการผลิต จึงทำให้มีการเปลี่ยนแปลงเพิ่มขึ้น</a:t>
                      </a:r>
                      <a:endParaRPr lang="th-TH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th-TH" sz="2400" b="1" dirty="0" err="1"/>
                        <a:t>คชจ.</a:t>
                      </a:r>
                      <a:r>
                        <a:rPr lang="th-TH" sz="2400" b="1" dirty="0"/>
                        <a:t>อื่น</a:t>
                      </a:r>
                    </a:p>
                    <a:p>
                      <a:r>
                        <a:rPr lang="th-TH" sz="2000" b="0" dirty="0"/>
                        <a:t>5212010199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/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/>
                        <a:t>ในปี2559</a:t>
                      </a:r>
                      <a:r>
                        <a:rPr lang="th-TH" sz="2400" b="1" baseline="0" dirty="0"/>
                        <a:t> สถานีมีการสร้างคลองส่งน้ำ 4 แห่ง </a:t>
                      </a:r>
                    </a:p>
                    <a:p>
                      <a:r>
                        <a:rPr lang="th-TH" sz="2400" b="1" baseline="0" dirty="0"/>
                        <a:t>แต่ในปี2558 มีการสร้างคลองส่งน้ำเพียง 1 แห่ง</a:t>
                      </a:r>
                      <a:endParaRPr lang="th-TH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effectLst/>
              </a:rPr>
              <a:t>วันที่ปรับปรุงบัญชี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1371600"/>
            <a:ext cx="39604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dirty="0"/>
              <a:t>ระหว่างปีงบประมาณปัจจุบัน</a:t>
            </a:r>
            <a:endParaRPr lang="en-US" sz="3600" dirty="0"/>
          </a:p>
        </p:txBody>
      </p:sp>
      <p:sp>
        <p:nvSpPr>
          <p:cNvPr id="5" name="Down Arrow 2"/>
          <p:cNvSpPr/>
          <p:nvPr/>
        </p:nvSpPr>
        <p:spPr>
          <a:xfrm>
            <a:off x="2895600" y="2209800"/>
            <a:ext cx="936104" cy="936104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3276600"/>
            <a:ext cx="541189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dirty="0"/>
              <a:t>วันที่ ๑ ของงวดเดือนก่อนที่ยังไม่ปิดงวด</a:t>
            </a:r>
            <a:endParaRPr lang="en-US" sz="3600" dirty="0"/>
          </a:p>
          <a:p>
            <a:pPr algn="ctr"/>
            <a:r>
              <a:rPr lang="th-TH" sz="3600" dirty="0"/>
              <a:t>หรือ</a:t>
            </a:r>
          </a:p>
          <a:p>
            <a:pPr algn="ctr"/>
            <a:r>
              <a:rPr lang="th-TH" sz="3600" dirty="0"/>
              <a:t>วันที่ ๑ ของงวดเดือนที่พบข้อผิดพลาด</a:t>
            </a:r>
            <a:endParaRPr lang="en-US" sz="3600" dirty="0"/>
          </a:p>
        </p:txBody>
      </p:sp>
      <p:sp>
        <p:nvSpPr>
          <p:cNvPr id="7" name="Oval 1"/>
          <p:cNvSpPr/>
          <p:nvPr/>
        </p:nvSpPr>
        <p:spPr>
          <a:xfrm>
            <a:off x="5715000" y="2590800"/>
            <a:ext cx="3240360" cy="1008112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</a:rPr>
              <a:t>วันที่ผ่านรายการ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81534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</a:rPr>
              <a:t>ปัญหาที่ตรวจสอบพบหลังการปิดงวดเดือนเมษายน 2560</a:t>
            </a:r>
            <a:br>
              <a:rPr lang="th-TH" sz="3600" b="1" dirty="0" smtClean="0">
                <a:solidFill>
                  <a:srgbClr val="FF0000"/>
                </a:solidFill>
              </a:rPr>
            </a:br>
            <a:r>
              <a:rPr lang="th-TH" sz="3600" b="1" dirty="0" smtClean="0">
                <a:solidFill>
                  <a:srgbClr val="FF0000"/>
                </a:solidFill>
              </a:rPr>
              <a:t>ที่เกี่ยวข้องกับเกณฑ์ประเมินผลด้านบัญชี</a:t>
            </a:r>
            <a:endParaRPr lang="th-TH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03299" y="1295400"/>
            <a:ext cx="8140701" cy="289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dirty="0"/>
              <a:t>	ดังนี้</a:t>
            </a:r>
            <a:endParaRPr lang="th-TH" b="1" dirty="0"/>
          </a:p>
          <a:p>
            <a:pPr>
              <a:buNone/>
            </a:pPr>
            <a:r>
              <a:rPr lang="th-TH" dirty="0"/>
              <a:t>         </a:t>
            </a:r>
            <a:r>
              <a:rPr lang="th-TH" b="1" dirty="0"/>
              <a:t>1.เบิกจ่ายงวดเดียว </a:t>
            </a:r>
            <a:r>
              <a:rPr lang="th-TH" dirty="0"/>
              <a:t>( </a:t>
            </a:r>
            <a:r>
              <a:rPr lang="th-TH" dirty="0" err="1"/>
              <a:t>สท.</a:t>
            </a:r>
            <a:r>
              <a:rPr lang="th-TH" dirty="0"/>
              <a:t>01 กับ </a:t>
            </a:r>
            <a:r>
              <a:rPr lang="th-TH" dirty="0" err="1"/>
              <a:t>สท.</a:t>
            </a:r>
            <a:r>
              <a:rPr lang="th-TH" dirty="0"/>
              <a:t>13 )</a:t>
            </a:r>
          </a:p>
          <a:p>
            <a:pPr>
              <a:buNone/>
            </a:pPr>
            <a:r>
              <a:rPr lang="th-TH" dirty="0"/>
              <a:t>	     </a:t>
            </a:r>
            <a:r>
              <a:rPr lang="th-TH" b="1" dirty="0"/>
              <a:t>2.เบิกจ่ายหลายงวด </a:t>
            </a:r>
            <a:r>
              <a:rPr lang="th-TH" dirty="0"/>
              <a:t>( </a:t>
            </a:r>
            <a:r>
              <a:rPr lang="th-TH" dirty="0" err="1"/>
              <a:t>สท.</a:t>
            </a:r>
            <a:r>
              <a:rPr lang="th-TH" dirty="0"/>
              <a:t>01 ,</a:t>
            </a:r>
            <a:r>
              <a:rPr lang="th-TH" dirty="0" err="1"/>
              <a:t>สท.</a:t>
            </a:r>
            <a:r>
              <a:rPr lang="th-TH" dirty="0"/>
              <a:t>13 ,</a:t>
            </a:r>
            <a:r>
              <a:rPr lang="th-TH" dirty="0" err="1"/>
              <a:t>สท.</a:t>
            </a:r>
            <a:r>
              <a:rPr lang="th-TH" dirty="0"/>
              <a:t>14 และ </a:t>
            </a:r>
            <a:r>
              <a:rPr lang="th-TH" dirty="0" err="1"/>
              <a:t>สท.</a:t>
            </a:r>
            <a:r>
              <a:rPr lang="th-TH" dirty="0"/>
              <a:t>15 )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1003298" y="4902200"/>
            <a:ext cx="815340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th-TH" sz="2400" dirty="0"/>
              <a:t>-ที่ </a:t>
            </a:r>
            <a:r>
              <a:rPr lang="th-TH" sz="2400" dirty="0" err="1"/>
              <a:t>กษ</a:t>
            </a:r>
            <a:r>
              <a:rPr lang="th-TH" sz="2400" dirty="0"/>
              <a:t> 0803.05/ 432  </a:t>
            </a:r>
            <a:r>
              <a:rPr lang="th-TH" sz="2400" dirty="0" err="1"/>
              <a:t>ลว.</a:t>
            </a:r>
            <a:r>
              <a:rPr lang="th-TH" sz="2400" dirty="0"/>
              <a:t> 9 ก.ย. 2556</a:t>
            </a:r>
          </a:p>
          <a:p>
            <a:pPr>
              <a:buNone/>
            </a:pPr>
            <a:r>
              <a:rPr lang="th-TH" sz="2400" dirty="0"/>
              <a:t>เรื่อง ซ้อมความเข้าใจเกี่ยวกับการบันทึกข้อมูลสินทรัพย์ถาวรในระบบ </a:t>
            </a:r>
            <a:r>
              <a:rPr lang="en-US" sz="1600" dirty="0"/>
              <a:t>GFMIS</a:t>
            </a:r>
            <a:r>
              <a:rPr lang="en-US" sz="2400" dirty="0"/>
              <a:t> </a:t>
            </a:r>
            <a:r>
              <a:rPr lang="th-TH" sz="2400" dirty="0"/>
              <a:t>ผ่าน </a:t>
            </a:r>
            <a:r>
              <a:rPr lang="en-US" sz="1600" dirty="0"/>
              <a:t>Web Online</a:t>
            </a:r>
            <a:endParaRPr lang="th-TH" sz="2400" dirty="0"/>
          </a:p>
          <a:p>
            <a:pPr>
              <a:buNone/>
            </a:pPr>
            <a:r>
              <a:rPr lang="th-TH" sz="2400" dirty="0"/>
              <a:t>-ที่ </a:t>
            </a:r>
            <a:r>
              <a:rPr lang="th-TH" sz="2400" dirty="0" err="1"/>
              <a:t>กษ</a:t>
            </a:r>
            <a:r>
              <a:rPr lang="th-TH" sz="2400" dirty="0"/>
              <a:t> 0803.05/ 26    </a:t>
            </a:r>
            <a:r>
              <a:rPr lang="th-TH" sz="2400" dirty="0" err="1"/>
              <a:t>ลว.</a:t>
            </a:r>
            <a:r>
              <a:rPr lang="th-TH" sz="2400" dirty="0"/>
              <a:t> 3 ก.พ. 2558 </a:t>
            </a:r>
          </a:p>
          <a:p>
            <a:pPr>
              <a:buNone/>
            </a:pPr>
            <a:r>
              <a:rPr lang="th-TH" sz="2400" dirty="0"/>
              <a:t>เรื่อง ซ้อมความเข้าใจการกำหนดอายุการใช้งานของสินทรัพย์สำหรับกรมพัฒนาที่ดิน</a:t>
            </a: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03298" y="8351"/>
            <a:ext cx="8153402" cy="113464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h-TH" sz="3600" b="1" dirty="0"/>
              <a:t>การบันทึกสินทรัพย์ ในระบบ </a:t>
            </a:r>
            <a:r>
              <a:rPr lang="en-US" sz="2700" b="1" dirty="0"/>
              <a:t>GFMIS</a:t>
            </a:r>
            <a:r>
              <a:rPr lang="en-US" sz="3600" b="1" dirty="0"/>
              <a:t> </a:t>
            </a:r>
            <a:r>
              <a:rPr lang="th-TH" sz="3600" b="1" dirty="0"/>
              <a:t>ผ่าน </a:t>
            </a:r>
            <a:r>
              <a:rPr lang="en-US" sz="2900" b="1" dirty="0"/>
              <a:t>Web Online</a:t>
            </a:r>
            <a:endParaRPr lang="th-TH" sz="3600" b="1" dirty="0"/>
          </a:p>
          <a:p>
            <a:pPr algn="ctr"/>
            <a:r>
              <a:rPr lang="th-TH" sz="3300" b="1" dirty="0"/>
              <a:t>ที่หน่วยงานส่วนภูมิภาคสามารถดำเนินการด้วยตนเอง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35069" y="31845"/>
            <a:ext cx="81305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effectLst/>
              </a:rPr>
              <a:t>กำหนดระยะเวลาการปิดงวดบัญชีในระบบ </a:t>
            </a:r>
            <a:r>
              <a:rPr lang="en-US" sz="3200" b="1" dirty="0">
                <a:effectLst/>
              </a:rPr>
              <a:t>GFMIS</a:t>
            </a:r>
            <a:endParaRPr lang="th-TH" sz="3200" b="1" dirty="0">
              <a:effectLst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38200" y="914400"/>
            <a:ext cx="8305800" cy="281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</a:rPr>
              <a:t>ระหว่างปีงบประมาณ</a:t>
            </a:r>
          </a:p>
          <a:p>
            <a:pPr>
              <a:buNone/>
            </a:pPr>
            <a:r>
              <a:rPr lang="th-TH" b="1" dirty="0"/>
              <a:t>      ปิดงวดบัญชีทุกเดือน  ภายในวันที่ 15 ของเดือนถัดไป</a:t>
            </a:r>
          </a:p>
          <a:p>
            <a:pPr>
              <a:buNone/>
            </a:pPr>
            <a:endParaRPr lang="th-TH" sz="9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h-TH" b="1" dirty="0">
                <a:solidFill>
                  <a:srgbClr val="0070C0"/>
                </a:solidFill>
              </a:rPr>
              <a:t>	</a:t>
            </a:r>
            <a:r>
              <a:rPr lang="th-TH" b="1" dirty="0" smtClean="0">
                <a:solidFill>
                  <a:srgbClr val="0070C0"/>
                </a:solidFill>
              </a:rPr>
              <a:t>		</a:t>
            </a:r>
            <a:r>
              <a:rPr lang="th-TH" b="1" dirty="0" smtClean="0">
                <a:solidFill>
                  <a:srgbClr val="00B050"/>
                </a:solidFill>
              </a:rPr>
              <a:t>ยก</a:t>
            </a:r>
            <a:r>
              <a:rPr lang="th-TH" b="1" dirty="0">
                <a:solidFill>
                  <a:srgbClr val="00B050"/>
                </a:solidFill>
              </a:rPr>
              <a:t>ต.ย. ข้อมูลเดือนเมษายน 2560 </a:t>
            </a:r>
          </a:p>
          <a:p>
            <a:pPr>
              <a:buNone/>
            </a:pPr>
            <a:r>
              <a:rPr lang="th-TH" dirty="0">
                <a:solidFill>
                  <a:srgbClr val="00B050"/>
                </a:solidFill>
              </a:rPr>
              <a:t>             </a:t>
            </a:r>
            <a:r>
              <a:rPr lang="th-TH" b="1" dirty="0">
                <a:solidFill>
                  <a:srgbClr val="00B050"/>
                </a:solidFill>
              </a:rPr>
              <a:t>ระบบจะให้แก้ไขข้อมูลถึงวันที่ </a:t>
            </a:r>
            <a:r>
              <a:rPr lang="th-TH" b="1" dirty="0">
                <a:solidFill>
                  <a:srgbClr val="FF0000"/>
                </a:solidFill>
              </a:rPr>
              <a:t>15 พ.ค.60</a:t>
            </a:r>
            <a:endParaRPr lang="th-TH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3300" y="5657670"/>
            <a:ext cx="8153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h-TH" sz="2400" dirty="0"/>
              <a:t>ที่ </a:t>
            </a:r>
            <a:r>
              <a:rPr lang="th-TH" sz="2400" dirty="0" err="1"/>
              <a:t>กค</a:t>
            </a:r>
            <a:r>
              <a:rPr lang="th-TH" sz="2400" dirty="0"/>
              <a:t> 0410.3/ ว77   </a:t>
            </a:r>
            <a:r>
              <a:rPr lang="th-TH" sz="2400" dirty="0" err="1"/>
              <a:t>ลว.</a:t>
            </a:r>
            <a:r>
              <a:rPr lang="th-TH" sz="2400" dirty="0"/>
              <a:t> 13 มี.ค. 2560 </a:t>
            </a:r>
          </a:p>
          <a:p>
            <a:r>
              <a:rPr lang="th-TH" sz="2400" dirty="0"/>
              <a:t>เรื่อง การกำหนดระยะเวลาการปิดงวดบัญชีในระบบ </a:t>
            </a:r>
            <a:r>
              <a:rPr lang="en-US" sz="1800" dirty="0"/>
              <a:t>GFMIS</a:t>
            </a:r>
            <a:endParaRPr lang="th-TH" sz="1800" dirty="0"/>
          </a:p>
          <a:p>
            <a:endParaRPr lang="th-TH" sz="2400" dirty="0"/>
          </a:p>
        </p:txBody>
      </p:sp>
      <p:grpSp>
        <p:nvGrpSpPr>
          <p:cNvPr id="6" name="Group 17"/>
          <p:cNvGrpSpPr/>
          <p:nvPr/>
        </p:nvGrpSpPr>
        <p:grpSpPr>
          <a:xfrm>
            <a:off x="1044447" y="3733800"/>
            <a:ext cx="8553098" cy="1240668"/>
            <a:chOff x="1307622" y="3962400"/>
            <a:chExt cx="8553098" cy="1240668"/>
          </a:xfrm>
        </p:grpSpPr>
        <p:sp>
          <p:nvSpPr>
            <p:cNvPr id="7" name="TextBox 6"/>
            <p:cNvSpPr txBox="1"/>
            <p:nvPr/>
          </p:nvSpPr>
          <p:spPr>
            <a:xfrm>
              <a:off x="4648200" y="4679848"/>
              <a:ext cx="1644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30 </a:t>
              </a:r>
              <a:r>
                <a:rPr lang="th-TH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เม.ย.</a:t>
              </a:r>
              <a:endParaRPr lang="en-US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36700" y="4471045"/>
              <a:ext cx="7086600" cy="762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939977" y="4356540"/>
              <a:ext cx="280045" cy="2800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450882" y="4323202"/>
              <a:ext cx="280045" cy="2800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461467" y="4356540"/>
              <a:ext cx="280045" cy="2800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00800" y="4661750"/>
              <a:ext cx="1644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15 </a:t>
              </a:r>
              <a:r>
                <a:rPr lang="th-TH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พ.ค.</a:t>
              </a:r>
              <a:endParaRPr lang="en-US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695429" y="4369122"/>
              <a:ext cx="280045" cy="2800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Curved Down 14"/>
            <p:cNvSpPr/>
            <p:nvPr/>
          </p:nvSpPr>
          <p:spPr>
            <a:xfrm>
              <a:off x="5178748" y="3962400"/>
              <a:ext cx="1755452" cy="39414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07622" y="4661750"/>
              <a:ext cx="1644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1 </a:t>
              </a:r>
              <a:r>
                <a:rPr lang="th-TH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เม.ย.</a:t>
              </a:r>
              <a:endParaRPr lang="en-US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16070" y="4661750"/>
              <a:ext cx="1644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31 </a:t>
              </a:r>
              <a:r>
                <a:rPr lang="th-TH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พ.ค.</a:t>
              </a:r>
              <a:endParaRPr lang="en-US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20" name="วงรี 19"/>
          <p:cNvSpPr/>
          <p:nvPr/>
        </p:nvSpPr>
        <p:spPr>
          <a:xfrm>
            <a:off x="7696200" y="762000"/>
            <a:ext cx="12192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ใหม่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0047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/>
        </p:nvGrpSpPr>
        <p:grpSpPr>
          <a:xfrm>
            <a:off x="838200" y="1219200"/>
            <a:ext cx="6239434" cy="5257799"/>
            <a:chOff x="838200" y="1219200"/>
            <a:chExt cx="6239434" cy="525779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1219200"/>
              <a:ext cx="6239434" cy="525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8377" y="2120042"/>
              <a:ext cx="361905" cy="26666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3593" y="2120041"/>
              <a:ext cx="438095" cy="266667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>
            <a:normAutofit fontScale="90000"/>
          </a:bodyPr>
          <a:lstStyle/>
          <a:p>
            <a:r>
              <a:rPr lang="th-TH" dirty="0"/>
              <a:t>ปัญหาการล้าง </a:t>
            </a:r>
            <a:r>
              <a:rPr lang="th-TH" dirty="0" err="1"/>
              <a:t>ขจ.</a:t>
            </a:r>
            <a:r>
              <a:rPr lang="th-TH" dirty="0"/>
              <a:t>05 เกินไป ทำให้ผิดดุลบัญชีประจำเดือน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829748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B050"/>
                </a:solidFill>
              </a:rPr>
              <a:t>คู่บัญชีปกติกรณีตั้งเบิกจ่ายผ่านส่วนราชการ</a:t>
            </a:r>
          </a:p>
        </p:txBody>
      </p:sp>
      <p:sp>
        <p:nvSpPr>
          <p:cNvPr id="17" name="Oval 4"/>
          <p:cNvSpPr/>
          <p:nvPr/>
        </p:nvSpPr>
        <p:spPr>
          <a:xfrm>
            <a:off x="5714999" y="829748"/>
            <a:ext cx="3429001" cy="1371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ขจ.</a:t>
            </a:r>
            <a:r>
              <a:rPr lang="th-TH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05 วันที่เอกสารและวันที่ผ่านรายการ ตามการจ่ายจริง</a:t>
            </a:r>
            <a:endParaRPr lang="en-US" b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9" name="Group 10"/>
          <p:cNvGrpSpPr/>
          <p:nvPr/>
        </p:nvGrpSpPr>
        <p:grpSpPr>
          <a:xfrm>
            <a:off x="6231317" y="3820803"/>
            <a:ext cx="2142566" cy="2885420"/>
            <a:chOff x="6248400" y="3810000"/>
            <a:chExt cx="2142566" cy="2885420"/>
          </a:xfrm>
        </p:grpSpPr>
        <p:sp>
          <p:nvSpPr>
            <p:cNvPr id="6" name="วงรี 5"/>
            <p:cNvSpPr/>
            <p:nvPr/>
          </p:nvSpPr>
          <p:spPr>
            <a:xfrm>
              <a:off x="6248400" y="3810000"/>
              <a:ext cx="1066800" cy="76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+100</a:t>
              </a:r>
            </a:p>
          </p:txBody>
        </p:sp>
        <p:sp>
          <p:nvSpPr>
            <p:cNvPr id="7" name="วงรี 6"/>
            <p:cNvSpPr/>
            <p:nvPr/>
          </p:nvSpPr>
          <p:spPr>
            <a:xfrm>
              <a:off x="6553200" y="5410200"/>
              <a:ext cx="1066800" cy="838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3600" b="1" dirty="0">
                  <a:solidFill>
                    <a:srgbClr val="FF0000"/>
                  </a:solidFill>
                </a:rPr>
                <a:t>-</a:t>
              </a:r>
              <a:r>
                <a:rPr lang="th-TH" b="1" dirty="0">
                  <a:solidFill>
                    <a:srgbClr val="FF0000"/>
                  </a:solidFill>
                </a:rPr>
                <a:t>150</a:t>
              </a:r>
            </a:p>
          </p:txBody>
        </p:sp>
        <p:cxnSp>
          <p:nvCxnSpPr>
            <p:cNvPr id="10" name="ตัวเชื่อมต่อตรง 9"/>
            <p:cNvCxnSpPr>
              <a:stCxn id="7" idx="7"/>
            </p:cNvCxnSpPr>
            <p:nvPr/>
          </p:nvCxnSpPr>
          <p:spPr>
            <a:xfrm rot="5400000" flipH="1" flipV="1">
              <a:off x="7480511" y="5164863"/>
              <a:ext cx="351349" cy="3848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>
              <a:stCxn id="7" idx="5"/>
            </p:cNvCxnSpPr>
            <p:nvPr/>
          </p:nvCxnSpPr>
          <p:spPr>
            <a:xfrm rot="16200000" flipH="1">
              <a:off x="7480510" y="6108909"/>
              <a:ext cx="427550" cy="4610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620000" y="4953000"/>
              <a:ext cx="762000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dirty="0"/>
                <a:t>100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0000" y="6172200"/>
              <a:ext cx="770966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rgbClr val="FF0000"/>
                  </a:solidFill>
                </a:rPr>
                <a:t>50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43800" y="57912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/>
                <a:t>พ.ค.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20000" y="45720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/>
                <a:t>เม.ย.</a:t>
              </a: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3"/>
          <p:cNvSpPr txBox="1">
            <a:spLocks noGrp="1"/>
          </p:cNvSpPr>
          <p:nvPr>
            <p:ph idx="1"/>
          </p:nvPr>
        </p:nvSpPr>
        <p:spPr>
          <a:xfrm>
            <a:off x="1143000" y="1981200"/>
            <a:ext cx="7498080" cy="17235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การกลับรายการในระบบ </a:t>
            </a:r>
            <a:r>
              <a:rPr lang="en-US" sz="1800" b="1" dirty="0">
                <a:solidFill>
                  <a:srgbClr val="FF0000"/>
                </a:solidFill>
              </a:rPr>
              <a:t>GFMIS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th-TH" b="1" dirty="0">
                <a:solidFill>
                  <a:srgbClr val="FF0000"/>
                </a:solidFill>
              </a:rPr>
              <a:t>จะกลับได้2 ช่วงเวลาดังนี้</a:t>
            </a:r>
          </a:p>
          <a:p>
            <a:pPr>
              <a:buFont typeface="Wingdings" pitchFamily="2" charset="2"/>
              <a:buChar char="q"/>
            </a:pPr>
            <a:r>
              <a:rPr lang="th-TH" b="1" dirty="0">
                <a:solidFill>
                  <a:srgbClr val="FF0000"/>
                </a:solidFill>
              </a:rPr>
              <a:t>ช่วงเช้า ก่อนเวลา   11.00 น.</a:t>
            </a:r>
          </a:p>
          <a:p>
            <a:pPr>
              <a:buFont typeface="Wingdings" pitchFamily="2" charset="2"/>
              <a:buChar char="q"/>
            </a:pPr>
            <a:r>
              <a:rPr lang="th-TH" b="1" dirty="0">
                <a:solidFill>
                  <a:srgbClr val="FF0000"/>
                </a:solidFill>
              </a:rPr>
              <a:t>ช่วงบ่ายตั้งแต่เวลา  13.00-15.00 น.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/>
              <a:t>ตัวอย่างกรณีไม่สามารถกลับรายการ</a:t>
            </a:r>
            <a:r>
              <a:rPr lang="th-TH" b="1" dirty="0" err="1" smtClean="0"/>
              <a:t>ขจ.</a:t>
            </a:r>
            <a:r>
              <a:rPr lang="th-TH" b="1" dirty="0" smtClean="0"/>
              <a:t>05 ได้</a:t>
            </a: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ให้</a:t>
            </a:r>
            <a:r>
              <a:rPr lang="th-TH" b="1" dirty="0" smtClean="0"/>
              <a:t>ปรับปรุงบัญชีเงินฝากธนาคาร</a:t>
            </a:r>
            <a:r>
              <a:rPr lang="th-TH" b="1" dirty="0" err="1" smtClean="0"/>
              <a:t>ในง</a:t>
            </a:r>
            <a:r>
              <a:rPr lang="th-TH" b="1" dirty="0" smtClean="0"/>
              <a:t>ปม. ดังนี้</a:t>
            </a:r>
            <a:endParaRPr lang="th-TH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6812922" cy="549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วงรี 6"/>
          <p:cNvSpPr/>
          <p:nvPr/>
        </p:nvSpPr>
        <p:spPr>
          <a:xfrm>
            <a:off x="7848600" y="2514600"/>
            <a:ext cx="914400" cy="1219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+50</a:t>
            </a:r>
          </a:p>
        </p:txBody>
      </p:sp>
      <p:sp>
        <p:nvSpPr>
          <p:cNvPr id="8" name="วงรี 7"/>
          <p:cNvSpPr/>
          <p:nvPr/>
        </p:nvSpPr>
        <p:spPr>
          <a:xfrm>
            <a:off x="7924800" y="4114800"/>
            <a:ext cx="914400" cy="1219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- 50</a:t>
            </a:r>
          </a:p>
        </p:txBody>
      </p:sp>
      <p:sp>
        <p:nvSpPr>
          <p:cNvPr id="9" name="Oval 4"/>
          <p:cNvSpPr/>
          <p:nvPr/>
        </p:nvSpPr>
        <p:spPr>
          <a:xfrm>
            <a:off x="0" y="4648200"/>
            <a:ext cx="2438399" cy="1219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ใช้คำสั่ง </a:t>
            </a:r>
            <a:r>
              <a:rPr lang="th-TH" b="1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ขจ.</a:t>
            </a:r>
            <a:r>
              <a:rPr lang="th-TH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05 ไม่ได้แล้ว </a:t>
            </a:r>
            <a:endParaRPr lang="en-US" b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/>
              <a:t>ตัวอย่าง งบ</a:t>
            </a:r>
            <a:r>
              <a:rPr lang="th-TH" b="1" dirty="0"/>
              <a:t>กระทบยอดเงินฝาก</a:t>
            </a:r>
            <a:r>
              <a:rPr lang="th-TH" b="1" dirty="0" smtClean="0"/>
              <a:t>ธนาคาร (บางส่วน)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90600" y="685800"/>
            <a:ext cx="8153400" cy="5943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h-TH" sz="2800" dirty="0"/>
              <a:t>				</a:t>
            </a:r>
            <a:r>
              <a:rPr lang="th-TH" sz="2800" b="1" dirty="0"/>
              <a:t>ณ วันที่ 30 เมษายน 2560</a:t>
            </a:r>
          </a:p>
          <a:p>
            <a:pPr>
              <a:buNone/>
            </a:pPr>
            <a:r>
              <a:rPr lang="th-TH" sz="2800" dirty="0"/>
              <a:t>ยอดคงเหลือตามรายงานการแสดงยอดบัญชีแยกประเภททั่วไป	8,000</a:t>
            </a:r>
          </a:p>
          <a:p>
            <a:pPr>
              <a:buNone/>
            </a:pPr>
            <a:r>
              <a:rPr lang="th-TH" sz="2800" dirty="0"/>
              <a:t>(ตามหน้างบทดลอง </a:t>
            </a:r>
            <a:r>
              <a:rPr lang="en-US" sz="2000" dirty="0"/>
              <a:t>GFMIS </a:t>
            </a:r>
            <a:r>
              <a:rPr lang="th-TH" sz="2000" dirty="0"/>
              <a:t>)</a:t>
            </a:r>
            <a:endParaRPr lang="th-TH" sz="2800" dirty="0"/>
          </a:p>
          <a:p>
            <a:pPr>
              <a:buNone/>
            </a:pPr>
            <a:r>
              <a:rPr lang="th-TH" sz="2800" b="1" u="sng" dirty="0">
                <a:solidFill>
                  <a:srgbClr val="FF0000"/>
                </a:solidFill>
              </a:rPr>
              <a:t>หัก</a:t>
            </a:r>
            <a:r>
              <a:rPr lang="th-TH" sz="2800" b="1" dirty="0">
                <a:solidFill>
                  <a:srgbClr val="FF0000"/>
                </a:solidFill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</a:rPr>
              <a:t>1.เงิน</a:t>
            </a:r>
            <a:r>
              <a:rPr lang="th-TH" sz="2800" b="1" dirty="0">
                <a:solidFill>
                  <a:srgbClr val="FF0000"/>
                </a:solidFill>
              </a:rPr>
              <a:t>ฝากระหว่างทาง</a:t>
            </a:r>
          </a:p>
          <a:p>
            <a:pPr>
              <a:buNone/>
            </a:pPr>
            <a:r>
              <a:rPr lang="th-TH" sz="2800" b="1" dirty="0">
                <a:solidFill>
                  <a:srgbClr val="FF0000"/>
                </a:solidFill>
              </a:rPr>
              <a:t>    </a:t>
            </a:r>
            <a:r>
              <a:rPr lang="th-TH" sz="2800" b="1" dirty="0" smtClean="0">
                <a:solidFill>
                  <a:srgbClr val="FF0000"/>
                </a:solidFill>
              </a:rPr>
              <a:t>  2.รายการ</a:t>
            </a:r>
            <a:r>
              <a:rPr lang="th-TH" sz="2800" b="1" dirty="0">
                <a:solidFill>
                  <a:srgbClr val="FF0000"/>
                </a:solidFill>
              </a:rPr>
              <a:t>จ่ายเช็คที่ยังไม่ได้บันทึกในระบบ </a:t>
            </a:r>
            <a:r>
              <a:rPr lang="en-US" sz="1800" b="1" dirty="0">
                <a:solidFill>
                  <a:srgbClr val="FF0000"/>
                </a:solidFill>
              </a:rPr>
              <a:t>GFMIS</a:t>
            </a:r>
            <a:r>
              <a:rPr lang="en-US" sz="2800" b="1" dirty="0">
                <a:solidFill>
                  <a:srgbClr val="FF0000"/>
                </a:solidFill>
              </a:rPr>
              <a:t> 	</a:t>
            </a:r>
            <a:endParaRPr lang="th-TH" sz="2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th-TH" sz="2800" b="1" dirty="0">
                <a:solidFill>
                  <a:srgbClr val="FF0000"/>
                </a:solidFill>
              </a:rPr>
              <a:t>    </a:t>
            </a:r>
            <a:r>
              <a:rPr lang="th-TH" sz="2800" b="1" dirty="0" smtClean="0">
                <a:solidFill>
                  <a:srgbClr val="FF0000"/>
                </a:solidFill>
              </a:rPr>
              <a:t> (</a:t>
            </a:r>
            <a:r>
              <a:rPr lang="th-TH" sz="2800" b="1" dirty="0">
                <a:solidFill>
                  <a:srgbClr val="FF0000"/>
                </a:solidFill>
              </a:rPr>
              <a:t>ธนาคารบันทึกแล้ว)</a:t>
            </a:r>
            <a:r>
              <a:rPr lang="th-TH" sz="2800" dirty="0"/>
              <a:t> </a:t>
            </a:r>
            <a:r>
              <a:rPr lang="th-TH" sz="2800" dirty="0" smtClean="0"/>
              <a:t>           </a:t>
            </a:r>
            <a:endParaRPr lang="th-TH" sz="2800" dirty="0"/>
          </a:p>
          <a:p>
            <a:pPr>
              <a:buNone/>
            </a:pPr>
            <a:r>
              <a:rPr lang="th-TH" sz="2800" b="1" dirty="0">
                <a:solidFill>
                  <a:srgbClr val="FF0000"/>
                </a:solidFill>
              </a:rPr>
              <a:t>     </a:t>
            </a:r>
            <a:r>
              <a:rPr lang="th-TH" sz="2800" b="1" dirty="0" smtClean="0">
                <a:solidFill>
                  <a:srgbClr val="FF0000"/>
                </a:solidFill>
              </a:rPr>
              <a:t>  **</a:t>
            </a:r>
            <a:r>
              <a:rPr lang="th-TH" sz="2800" b="1" dirty="0" smtClean="0">
                <a:solidFill>
                  <a:srgbClr val="00B050"/>
                </a:solidFill>
              </a:rPr>
              <a:t>29 </a:t>
            </a:r>
            <a:r>
              <a:rPr lang="th-TH" sz="2800" b="1" dirty="0">
                <a:solidFill>
                  <a:srgbClr val="00B050"/>
                </a:solidFill>
              </a:rPr>
              <a:t>เม.ย. 60 </a:t>
            </a:r>
            <a:r>
              <a:rPr lang="th-TH" sz="2800" dirty="0"/>
              <a:t>เช็คเลขที่ 111 ร้านนิธิ</a:t>
            </a:r>
            <a:r>
              <a:rPr lang="th-TH" sz="2800" dirty="0" smtClean="0"/>
              <a:t>ภัณฑ์			</a:t>
            </a:r>
            <a:r>
              <a:rPr lang="th-TH" sz="2800" b="1" dirty="0" smtClean="0">
                <a:solidFill>
                  <a:srgbClr val="FF0000"/>
                </a:solidFill>
              </a:rPr>
              <a:t>1,000 </a:t>
            </a:r>
            <a:r>
              <a:rPr lang="th-TH" sz="2800" dirty="0" smtClean="0"/>
              <a:t>	</a:t>
            </a:r>
            <a:endParaRPr lang="th-TH" sz="2800" dirty="0"/>
          </a:p>
          <a:p>
            <a:pPr>
              <a:buNone/>
            </a:pPr>
            <a:r>
              <a:rPr lang="th-TH" sz="2800" dirty="0"/>
              <a:t>		             </a:t>
            </a:r>
            <a:r>
              <a:rPr lang="th-TH" sz="2800" dirty="0" err="1"/>
              <a:t>บจ.</a:t>
            </a:r>
            <a:r>
              <a:rPr lang="th-TH" sz="2800" dirty="0"/>
              <a:t>25/60 เลขที่เอกสาร 36</a:t>
            </a:r>
            <a:r>
              <a:rPr lang="en-US" sz="1800" dirty="0"/>
              <a:t>XX</a:t>
            </a:r>
            <a:r>
              <a:rPr lang="th-TH" dirty="0"/>
              <a:t>	</a:t>
            </a:r>
          </a:p>
          <a:p>
            <a:pPr>
              <a:buNone/>
            </a:pPr>
            <a:r>
              <a:rPr lang="th-TH" sz="2800" u="sng" dirty="0"/>
              <a:t>บวก </a:t>
            </a:r>
            <a:r>
              <a:rPr lang="th-TH" sz="2800" dirty="0"/>
              <a:t>เช็คที่ผู้มีสิทธิยังไม่นำไปขึ้นเงิน				</a:t>
            </a:r>
          </a:p>
          <a:p>
            <a:pPr>
              <a:buNone/>
            </a:pPr>
            <a:r>
              <a:rPr lang="th-TH" sz="2800" dirty="0"/>
              <a:t>            26 เม.ย. 60 เช็คเลขที่ 114 ร้าน</a:t>
            </a:r>
            <a:r>
              <a:rPr lang="th-TH" sz="2800" dirty="0" smtClean="0"/>
              <a:t>รัตนา			 2,000</a:t>
            </a:r>
            <a:endParaRPr lang="th-TH" sz="2800" dirty="0"/>
          </a:p>
          <a:p>
            <a:pPr>
              <a:buNone/>
            </a:pPr>
            <a:r>
              <a:rPr lang="th-TH" sz="2800" dirty="0"/>
              <a:t>		        </a:t>
            </a:r>
            <a:r>
              <a:rPr lang="th-TH" sz="2800" dirty="0" err="1"/>
              <a:t>บจ.</a:t>
            </a:r>
            <a:r>
              <a:rPr lang="th-TH" sz="2800" dirty="0"/>
              <a:t>20/60 เลขที่เอกสาร 36</a:t>
            </a:r>
            <a:r>
              <a:rPr lang="en-US" sz="1800" dirty="0"/>
              <a:t>XX</a:t>
            </a:r>
          </a:p>
          <a:p>
            <a:pPr>
              <a:buNone/>
            </a:pPr>
            <a:r>
              <a:rPr lang="th-TH" sz="2800" dirty="0"/>
              <a:t>ยอดคงเหลือตาม </a:t>
            </a:r>
            <a:r>
              <a:rPr lang="en-US" sz="2000" dirty="0"/>
              <a:t>Bank Statement</a:t>
            </a:r>
            <a:r>
              <a:rPr lang="th-TH" sz="2800" dirty="0"/>
              <a:t>			      </a:t>
            </a:r>
            <a:r>
              <a:rPr lang="th-TH" sz="2800" dirty="0" smtClean="0"/>
              <a:t>          </a:t>
            </a:r>
            <a:r>
              <a:rPr lang="th-TH" sz="2800" dirty="0"/>
              <a:t>9,000</a:t>
            </a:r>
          </a:p>
          <a:p>
            <a:pPr>
              <a:buNone/>
            </a:pPr>
            <a:endParaRPr lang="th-TH" sz="2800" u="sng" dirty="0"/>
          </a:p>
        </p:txBody>
      </p:sp>
      <p:sp>
        <p:nvSpPr>
          <p:cNvPr id="4" name="Oval 4"/>
          <p:cNvSpPr/>
          <p:nvPr/>
        </p:nvSpPr>
        <p:spPr>
          <a:xfrm>
            <a:off x="5715000" y="3124200"/>
            <a:ext cx="1524000" cy="1066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ไม่ได้ทำ </a:t>
            </a:r>
            <a:r>
              <a:rPr lang="th-TH" b="1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ขจ.</a:t>
            </a:r>
            <a:r>
              <a:rPr lang="th-TH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05</a:t>
            </a:r>
            <a:endParaRPr lang="en-US" b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7391400" y="5791200"/>
            <a:ext cx="838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7391400" y="6324600"/>
            <a:ext cx="838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14400"/>
          </a:xfrm>
        </p:spPr>
        <p:txBody>
          <a:bodyPr/>
          <a:lstStyle/>
          <a:p>
            <a:pPr algn="ctr"/>
            <a:r>
              <a:rPr lang="th-TH" b="1" dirty="0">
                <a:effectLst/>
              </a:rPr>
              <a:t>เงินฝากคลัง ของส่วนภูมิภาค</a:t>
            </a:r>
          </a:p>
        </p:txBody>
      </p:sp>
      <p:sp>
        <p:nvSpPr>
          <p:cNvPr id="9" name="Oval 5"/>
          <p:cNvSpPr/>
          <p:nvPr/>
        </p:nvSpPr>
        <p:spPr>
          <a:xfrm>
            <a:off x="3200400" y="4724400"/>
            <a:ext cx="2743200" cy="13928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</a:rPr>
              <a:t>ค่าธรรมเนียมการสอบแข่งขัน</a:t>
            </a:r>
          </a:p>
          <a:p>
            <a:pPr algn="ctr"/>
            <a:r>
              <a:rPr lang="th-TH" b="1" dirty="0">
                <a:solidFill>
                  <a:schemeClr val="tx1"/>
                </a:solidFill>
              </a:rPr>
              <a:t>(10788)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168671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5"/>
          <p:cNvSpPr/>
          <p:nvPr/>
        </p:nvSpPr>
        <p:spPr>
          <a:xfrm>
            <a:off x="3124200" y="2895600"/>
            <a:ext cx="2743200" cy="13928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</a:rPr>
              <a:t>บูรณะทรัพย์สิน</a:t>
            </a:r>
          </a:p>
          <a:p>
            <a:pPr algn="ctr"/>
            <a:r>
              <a:rPr lang="th-TH" b="1" dirty="0">
                <a:solidFill>
                  <a:schemeClr val="tx1"/>
                </a:solidFill>
              </a:rPr>
              <a:t>(10770) 50</a:t>
            </a:r>
            <a:r>
              <a:rPr lang="en-US" sz="1800" b="1" dirty="0">
                <a:solidFill>
                  <a:schemeClr val="tx1"/>
                </a:solidFill>
              </a:rPr>
              <a:t>% 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2" name="Oval 5"/>
          <p:cNvSpPr/>
          <p:nvPr/>
        </p:nvSpPr>
        <p:spPr>
          <a:xfrm>
            <a:off x="3200400" y="1143000"/>
            <a:ext cx="2743200" cy="139287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</a:rPr>
              <a:t>เงินประกันสัญญา</a:t>
            </a:r>
          </a:p>
          <a:p>
            <a:pPr algn="ctr"/>
            <a:r>
              <a:rPr lang="th-TH" b="1" dirty="0">
                <a:solidFill>
                  <a:schemeClr val="tx1"/>
                </a:solidFill>
              </a:rPr>
              <a:t>(10</a:t>
            </a:r>
            <a:r>
              <a:rPr lang="en-US" sz="2400" b="1" dirty="0">
                <a:solidFill>
                  <a:schemeClr val="tx1"/>
                </a:solidFill>
              </a:rPr>
              <a:t>xxx</a:t>
            </a:r>
            <a:r>
              <a:rPr lang="th-TH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5167532"/>
            <a:ext cx="1371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</a:rPr>
              <a:t>เขต6,12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7000" y="4953000"/>
            <a:ext cx="23622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/>
              <a:t>รายได้เงิน</a:t>
            </a:r>
            <a:r>
              <a:rPr lang="th-TH" b="1" dirty="0" err="1"/>
              <a:t>นอกง</a:t>
            </a:r>
            <a:r>
              <a:rPr lang="th-TH" b="1" dirty="0"/>
              <a:t>ปม.</a:t>
            </a:r>
          </a:p>
          <a:p>
            <a:pPr algn="ctr"/>
            <a:r>
              <a:rPr lang="th-TH" b="1" dirty="0"/>
              <a:t>4301020108*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7000" y="1219200"/>
            <a:ext cx="23622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/>
              <a:t>เงินประกันอื่นๆ</a:t>
            </a:r>
          </a:p>
          <a:p>
            <a:pPr algn="ctr"/>
            <a:r>
              <a:rPr lang="th-TH" b="1" dirty="0"/>
              <a:t>2112010199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77000" y="3048000"/>
            <a:ext cx="23622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/>
              <a:t>เงินรับฝากอื่น</a:t>
            </a:r>
          </a:p>
          <a:p>
            <a:pPr algn="ctr"/>
            <a:r>
              <a:rPr lang="th-TH" b="1" dirty="0"/>
              <a:t>2111020199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10400" y="762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ด้านเครดิต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62400" y="685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ด้านเดบิต</a:t>
            </a:r>
          </a:p>
        </p:txBody>
      </p:sp>
      <p:cxnSp>
        <p:nvCxnSpPr>
          <p:cNvPr id="22" name="ลูกศรเชื่อมต่อแบบตรง 21"/>
          <p:cNvCxnSpPr>
            <a:cxnSpLocks/>
            <a:endCxn id="11" idx="2"/>
          </p:cNvCxnSpPr>
          <p:nvPr/>
        </p:nvCxnSpPr>
        <p:spPr>
          <a:xfrm>
            <a:off x="2743200" y="3581400"/>
            <a:ext cx="381000" cy="106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>
            <a:cxnSpLocks/>
            <a:stCxn id="13" idx="3"/>
            <a:endCxn id="9" idx="2"/>
          </p:cNvCxnSpPr>
          <p:nvPr/>
        </p:nvCxnSpPr>
        <p:spPr>
          <a:xfrm flipV="1">
            <a:off x="2667000" y="5420839"/>
            <a:ext cx="533400" cy="83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10200" y="60960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0070C0"/>
                </a:solidFill>
              </a:rPr>
              <a:t>ถ้ามีเบิก</a:t>
            </a:r>
            <a:r>
              <a:rPr lang="th-TH" sz="2000" b="1" dirty="0" err="1">
                <a:solidFill>
                  <a:srgbClr val="0070C0"/>
                </a:solidFill>
              </a:rPr>
              <a:t>คชจ.</a:t>
            </a:r>
            <a:r>
              <a:rPr lang="th-TH" sz="2000" b="1" dirty="0">
                <a:solidFill>
                  <a:srgbClr val="0070C0"/>
                </a:solidFill>
              </a:rPr>
              <a:t>จะไม่เท่ากันให้ทำสรุปรายละเอียด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effectLst/>
              </a:rPr>
              <a:t>เงินสมทบแหล่งน้ำในไร่นา (จากเกษตรกร 2,500บาท)</a:t>
            </a:r>
          </a:p>
        </p:txBody>
      </p:sp>
      <p:sp>
        <p:nvSpPr>
          <p:cNvPr id="11" name="Oval 5"/>
          <p:cNvSpPr/>
          <p:nvPr/>
        </p:nvSpPr>
        <p:spPr>
          <a:xfrm>
            <a:off x="2971800" y="1524000"/>
            <a:ext cx="2743200" cy="13928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</a:rPr>
              <a:t>เงินฝาก</a:t>
            </a:r>
          </a:p>
          <a:p>
            <a:pPr algn="ctr"/>
            <a:r>
              <a:rPr lang="th-TH" b="1" dirty="0">
                <a:solidFill>
                  <a:schemeClr val="tx1"/>
                </a:solidFill>
              </a:rPr>
              <a:t>กระแสรายวัน</a:t>
            </a:r>
          </a:p>
          <a:p>
            <a:pPr algn="ctr"/>
            <a:r>
              <a:rPr lang="th-TH" b="1" dirty="0">
                <a:solidFill>
                  <a:schemeClr val="tx1"/>
                </a:solidFill>
              </a:rPr>
              <a:t>1101030101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0800" y="1600200"/>
            <a:ext cx="23622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/>
              <a:t>เงินรับฝากอื่น</a:t>
            </a:r>
          </a:p>
          <a:p>
            <a:pPr algn="ctr"/>
            <a:r>
              <a:rPr lang="th-TH" b="1" dirty="0"/>
              <a:t>2111020199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0" y="914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ด้านเครดิต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57600" y="914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ด้านเดบิต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1752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err="1">
                <a:solidFill>
                  <a:srgbClr val="00B050"/>
                </a:solidFill>
              </a:rPr>
              <a:t>ธกส.</a:t>
            </a:r>
            <a:endParaRPr lang="th-TH" sz="36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32766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โครงการแหล่งน้ำฯในปีงบประมาณ2560 มีทั้งหมด 61หน่วย  แต่มี 4 หน่วย</a:t>
            </a:r>
          </a:p>
          <a:p>
            <a:r>
              <a:rPr lang="th-TH" b="1" dirty="0"/>
              <a:t>ยังไม่มีการบันทึกข้อมูลการ</a:t>
            </a:r>
            <a:r>
              <a:rPr lang="th-TH" b="1" dirty="0" smtClean="0"/>
              <a:t>รับ-นำส่งเงิน</a:t>
            </a:r>
            <a:r>
              <a:rPr lang="th-TH" b="1" dirty="0"/>
              <a:t>เข้าในระบบ</a:t>
            </a:r>
            <a:r>
              <a:rPr lang="en-US" sz="1800" b="1" dirty="0"/>
              <a:t>GFMIS</a:t>
            </a:r>
            <a:r>
              <a:rPr lang="en-US" b="1" dirty="0"/>
              <a:t> </a:t>
            </a:r>
            <a:r>
              <a:rPr lang="th-TH" b="1" dirty="0" smtClean="0"/>
              <a:t>ดังนี้</a:t>
            </a:r>
            <a:endParaRPr lang="th-TH" b="1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1.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สพด.สุพรรณบุรี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2.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สพด.กาฬสินธุ์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3.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สพด.ฉะเชิงเทรา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4.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สพด.สุราษฎร์ธานี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657671"/>
            <a:ext cx="843279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th-TH" sz="2400" b="1" dirty="0"/>
              <a:t>- </a:t>
            </a:r>
            <a:r>
              <a:rPr lang="th-TH" sz="2400" b="1" dirty="0" err="1"/>
              <a:t>ที่กษ</a:t>
            </a:r>
            <a:r>
              <a:rPr lang="th-TH" sz="2400" b="1" dirty="0"/>
              <a:t> 0803.02/ 127 </a:t>
            </a:r>
            <a:r>
              <a:rPr lang="th-TH" sz="2400" b="1" dirty="0" err="1"/>
              <a:t>ลว.</a:t>
            </a:r>
            <a:r>
              <a:rPr lang="th-TH" sz="2400" b="1" dirty="0"/>
              <a:t> 10 ส.ค. 2559 </a:t>
            </a:r>
          </a:p>
          <a:p>
            <a:pPr>
              <a:buNone/>
            </a:pPr>
            <a:r>
              <a:rPr lang="th-TH" sz="2400" b="1" dirty="0"/>
              <a:t>เรื่อง ซ้อมความเข้าใจขั้นตอนการรับ-นำส่งเงินสมทบจากเกษตรกรและแนวปฏิบัติทางบัญชี</a:t>
            </a:r>
            <a:endParaRPr lang="en-US" sz="2400" b="1" dirty="0"/>
          </a:p>
          <a:p>
            <a:pPr>
              <a:buNone/>
            </a:pPr>
            <a:endParaRPr lang="th-TH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04473"/>
            <a:ext cx="6781800" cy="485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03298" y="-4349"/>
            <a:ext cx="8153402" cy="69281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3200" b="1" dirty="0">
                <a:effectLst/>
              </a:rPr>
              <a:t>แหล่งน้ำในไร่นานอกเขตชลประทาน</a:t>
            </a:r>
            <a:endParaRPr lang="en-US" sz="2800" b="1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13196" y="732430"/>
            <a:ext cx="8130804" cy="685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h-TH" b="1" dirty="0"/>
              <a:t>การบันทึกการรับ-นำส่งเงินในระบบ </a:t>
            </a:r>
            <a:r>
              <a:rPr lang="en-US" sz="1800" b="1" dirty="0" smtClean="0"/>
              <a:t>GFMIS</a:t>
            </a:r>
            <a:r>
              <a:rPr lang="th-TH" sz="1800" b="1" dirty="0" smtClean="0"/>
              <a:t> </a:t>
            </a:r>
            <a:r>
              <a:rPr lang="th-TH" sz="2400" b="1" dirty="0" smtClean="0"/>
              <a:t>(เงินสมทบจากเกษตรกร)</a:t>
            </a:r>
            <a:endParaRPr lang="th-TH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556260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หมายเหตุ ชื่อบัญชีเงินฝากธนาคารกระแสรายวัน ต้องใส่รหัสบัญชีธนาคารย่อย จำนวน 6 หลัก(034</a:t>
            </a:r>
            <a:r>
              <a:rPr lang="en-US" sz="2400" dirty="0"/>
              <a:t>xxx</a:t>
            </a:r>
            <a:r>
              <a:rPr lang="th-TH" sz="2400" dirty="0"/>
              <a:t> ) ถ้าหน่วยงานไหนไม่มีรหัสฯ ต้องทำบันทึกขอรหัสฯ ได้ที่กลุ่มพัฒนาระบบงานคลัง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47800"/>
            <a:ext cx="7543800" cy="358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03298" y="-4349"/>
            <a:ext cx="8153402" cy="69281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3200" b="1" dirty="0">
                <a:effectLst/>
              </a:rPr>
              <a:t>แหล่งน้ำในไร่นานอกเขตชลประทาน</a:t>
            </a:r>
            <a:endParaRPr lang="en-US" sz="2800" b="1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th-TH" sz="2800" dirty="0" err="1" smtClean="0"/>
              <a:t>ต.ย.</a:t>
            </a:r>
            <a:r>
              <a:rPr lang="th-TH" sz="2800" dirty="0" smtClean="0"/>
              <a:t>การตรวจสอบการรับและนำส่งเงินเป็นรายได้</a:t>
            </a:r>
            <a:r>
              <a:rPr lang="th-TH" sz="2800" dirty="0" smtClean="0"/>
              <a:t>แผ่นดินประจำเดือนและประจำปีของทุกหน่วยเบิกจ่าย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990600"/>
            <a:ext cx="514766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874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03298" y="8351"/>
            <a:ext cx="8153402" cy="69281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3600" b="1" dirty="0">
                <a:effectLst/>
              </a:rPr>
              <a:t>อายุการใช้งานของสินทรัพย์สำหรับกรมพัฒนาที่ดิน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1066799" y="838200"/>
          <a:ext cx="8001001" cy="5717402"/>
        </p:xfrm>
        <a:graphic>
          <a:graphicData uri="http://schemas.openxmlformats.org/drawingml/2006/table">
            <a:tbl>
              <a:tblPr/>
              <a:tblGrid>
                <a:gridCol w="829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21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6730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หมวดสินทรัพย์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ชื่อหมวดสินทรัพย์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อายุการ ใช้งาน (ปี)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นโยบายบัญชี   กรมพัฒนาที่ดิน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รหัสบัญชี           แยกประเภท</a:t>
                      </a:r>
                      <a:b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บัญชีพักสินทรัพย์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ชื่อบัญชีพัก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1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(1)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(2)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(3)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(4)*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(5)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(6)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71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12050100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อาคารเพื่อการพักอาศัย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15/40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40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1205010102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พัก-อาคารเพื่อพักอาศัย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71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12050200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อาคารสำนักงาน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15/40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40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1205020102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พัก-อาคารสำนักงาน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71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*12050300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อาคารเพื่อประโยชน์อื่น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15/40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15/40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1205030102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พัก-อาคารเพื่อประโยชน์อื่น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71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*12050400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สิ่งปลูกสร้าง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15/25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15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1205040102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พัก-สิ่งปลูกสร้าง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1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*12060100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ครุภัณฑ์สำนักงาน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3/12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1206010102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พัก-ครุภัณฑ์สำนักงาน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71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*ยกเว้นโทรศัพท์เคลื่อนที่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71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*12060200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ครุภัณฑ์ยานพาหนะและขนส่ง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5/30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1206020102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พัก-ครุภัณฑ์ยานพาหนะ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และ ขนส่ง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71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12060300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ครุภัณฑ์ไฟฟ้าและวิทยุ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5/10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1206030102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พัก-ครุภัณฑ์ไฟฟ้าและวิทยุ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71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12060400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ครุภัณฑ์โฆษณาและเผยแพร่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5/10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1206040102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พัก-ครุภัณฑ์โฆษณาและเผยแพร่</a:t>
                      </a:r>
                    </a:p>
                  </a:txBody>
                  <a:tcPr marL="7110" marR="7110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0"/>
            <a:ext cx="7498080" cy="1143000"/>
          </a:xfrm>
        </p:spPr>
        <p:txBody>
          <a:bodyPr/>
          <a:lstStyle/>
          <a:p>
            <a:pPr algn="ctr"/>
            <a:r>
              <a:rPr lang="th-TH" dirty="0" smtClean="0"/>
              <a:t>ดุลบัญชี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3733800" cy="326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90600" y="5657671"/>
            <a:ext cx="812799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th-TH" sz="2400" b="1" dirty="0"/>
              <a:t>- </a:t>
            </a:r>
            <a:r>
              <a:rPr lang="th-TH" sz="2400" b="1" dirty="0" err="1"/>
              <a:t>ที่กษ</a:t>
            </a:r>
            <a:r>
              <a:rPr lang="th-TH" sz="2400" b="1" dirty="0"/>
              <a:t> </a:t>
            </a:r>
            <a:r>
              <a:rPr lang="th-TH" sz="2400" b="1" dirty="0" smtClean="0"/>
              <a:t>0803.05/ 34 </a:t>
            </a:r>
            <a:r>
              <a:rPr lang="th-TH" sz="2400" b="1" dirty="0" err="1" smtClean="0"/>
              <a:t>ลว.</a:t>
            </a:r>
            <a:r>
              <a:rPr lang="th-TH" sz="2400" b="1" dirty="0" smtClean="0"/>
              <a:t> 6 ก.พ. 2560 </a:t>
            </a:r>
            <a:endParaRPr lang="th-TH" sz="2400" b="1" dirty="0"/>
          </a:p>
          <a:p>
            <a:pPr>
              <a:buNone/>
            </a:pPr>
            <a:r>
              <a:rPr lang="th-TH" sz="2400" b="1" dirty="0" smtClean="0"/>
              <a:t>เรื่อง สรุปผังบัญชีมาตรฐานในระบบ </a:t>
            </a:r>
            <a:r>
              <a:rPr lang="en-US" sz="1600" b="1" dirty="0" smtClean="0"/>
              <a:t>GFMIS Version 2560 </a:t>
            </a:r>
            <a:r>
              <a:rPr lang="th-TH" sz="2400" b="1" dirty="0" smtClean="0"/>
              <a:t>สำหรับกรมพัฒนาที่ดิน</a:t>
            </a:r>
            <a:endParaRPr lang="en-US" sz="2400" b="1" dirty="0"/>
          </a:p>
          <a:p>
            <a:pPr>
              <a:buNone/>
            </a:pPr>
            <a:endParaRPr lang="th-TH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191001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 smtClean="0">
                <a:solidFill>
                  <a:srgbClr val="FF0000"/>
                </a:solidFill>
              </a:rPr>
              <a:t>ยกเว้น</a:t>
            </a:r>
            <a:r>
              <a:rPr lang="th-TH" dirty="0" smtClean="0">
                <a:solidFill>
                  <a:srgbClr val="FF0000"/>
                </a:solidFill>
              </a:rPr>
              <a:t>  </a:t>
            </a:r>
            <a:r>
              <a:rPr lang="th-TH" b="1" dirty="0" smtClean="0">
                <a:solidFill>
                  <a:srgbClr val="00B050"/>
                </a:solidFill>
              </a:rPr>
              <a:t>บัญชีพักรอ </a:t>
            </a:r>
            <a:r>
              <a:rPr lang="en-US" sz="2000" b="1" dirty="0" smtClean="0">
                <a:solidFill>
                  <a:srgbClr val="00B050"/>
                </a:solidFill>
              </a:rPr>
              <a:t>Clearing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th-TH" b="1" dirty="0" smtClean="0">
                <a:solidFill>
                  <a:srgbClr val="00B050"/>
                </a:solidFill>
              </a:rPr>
              <a:t>,บัญชีรายได้สูง(ต่ำ)กว่าค่าใช้จ่ายสุทธิ </a:t>
            </a:r>
          </a:p>
          <a:p>
            <a:r>
              <a:rPr lang="th-TH" b="1" dirty="0" smtClean="0">
                <a:solidFill>
                  <a:srgbClr val="00B050"/>
                </a:solidFill>
              </a:rPr>
              <a:t>บัญชีรายได้สูง(ต่ำ)กว่าค่าใช้จ่ายสะสมยก, บัญชีผลสะสมแก้ไขข้อผิดพลาด </a:t>
            </a:r>
          </a:p>
          <a:p>
            <a:r>
              <a:rPr lang="th-TH" b="1" dirty="0" smtClean="0">
                <a:solidFill>
                  <a:srgbClr val="00B050"/>
                </a:solidFill>
              </a:rPr>
              <a:t>และบัญชีค่าใช้จ่ายระหว่างหน่วยงาน -รายได้แผ่นดิน</a:t>
            </a:r>
            <a:r>
              <a:rPr lang="th-TH" b="1" u="sng" dirty="0" smtClean="0">
                <a:solidFill>
                  <a:srgbClr val="00B050"/>
                </a:solidFill>
              </a:rPr>
              <a:t>รอ</a:t>
            </a:r>
            <a:r>
              <a:rPr lang="th-TH" b="1" dirty="0" smtClean="0">
                <a:solidFill>
                  <a:srgbClr val="00B050"/>
                </a:solidFill>
              </a:rPr>
              <a:t>นำส่งคลัง</a:t>
            </a:r>
            <a:endParaRPr lang="th-TH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1524000"/>
            <a:ext cx="396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บัญชีค่าเสื่อมราคาสะสม-ครุภัณฑ์ฯ</a:t>
            </a:r>
          </a:p>
          <a:p>
            <a:endParaRPr lang="th-TH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3048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บัญชีรายได้ที่ไม่ใช่ภาษีจ่ายคืน</a:t>
            </a:r>
            <a:endParaRPr lang="th-TH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143000" y="990600"/>
            <a:ext cx="7696200" cy="4191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h-TH" b="1" dirty="0"/>
              <a:t>ให้ทุกหน่วยเบิกจ่ายยกเลิกการใช้รหัสบัญชีแยกประเภท 3 รหัสดังนี้</a:t>
            </a:r>
          </a:p>
          <a:p>
            <a:pPr>
              <a:buNone/>
            </a:pPr>
            <a:r>
              <a:rPr lang="th-TH" b="1" dirty="0">
                <a:solidFill>
                  <a:srgbClr val="FF0000"/>
                </a:solidFill>
              </a:rPr>
              <a:t>    1.ค่าจ้างเหมาบริการ - หน่วยงานภาครัฐ (5104010113)          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th-TH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th-TH" b="1" dirty="0">
                <a:solidFill>
                  <a:srgbClr val="FF0000"/>
                </a:solidFill>
              </a:rPr>
              <a:t>    2.ค่าเช่าเบ็ดเตล็ด - หน่วยงานภาครัฐ     (5104030211)        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th-TH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th-TH" b="1" dirty="0">
                <a:solidFill>
                  <a:srgbClr val="FF0000"/>
                </a:solidFill>
              </a:rPr>
              <a:t>	3.ค่าวิจัยและพัฒนา - หน่วยงานภาครัฐ 	 (5104030215)   </a:t>
            </a:r>
          </a:p>
          <a:p>
            <a:pPr>
              <a:buNone/>
            </a:pPr>
            <a:r>
              <a:rPr lang="th-TH" dirty="0"/>
              <a:t>        </a:t>
            </a:r>
            <a:r>
              <a:rPr lang="en-US" dirty="0"/>
              <a:t> </a:t>
            </a:r>
            <a:endParaRPr lang="th-TH" dirty="0"/>
          </a:p>
          <a:p>
            <a:pPr algn="ctr">
              <a:buNone/>
            </a:pPr>
            <a:r>
              <a:rPr lang="th-TH" b="1" dirty="0"/>
              <a:t>**เพราะเป็นบัญชีระหว่างกันกับหน่วยงานระดับกรมอื่น**</a:t>
            </a:r>
          </a:p>
          <a:p>
            <a:pPr algn="ctr">
              <a:buNone/>
            </a:pPr>
            <a:r>
              <a:rPr lang="th-TH" b="1" dirty="0"/>
              <a:t>ถ้าจะใช้ต้องระบุรหัสหน่วยงานคู่ค้า 5 หลักที่เป็นรหัสของกรมอื่น</a:t>
            </a:r>
          </a:p>
          <a:p>
            <a:pPr algn="ctr">
              <a:buNone/>
            </a:pPr>
            <a:r>
              <a:rPr lang="th-TH" b="1" dirty="0"/>
              <a:t>ห้ามระบุเป็นรหัสหน่วยงานกรมพัฒนาที่ดิน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5998" y="5657671"/>
            <a:ext cx="814070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th-TH" sz="2400" dirty="0"/>
              <a:t>- ที่ </a:t>
            </a:r>
            <a:r>
              <a:rPr lang="th-TH" sz="2400" dirty="0" err="1"/>
              <a:t>กษ</a:t>
            </a:r>
            <a:r>
              <a:rPr lang="th-TH" sz="2400" dirty="0"/>
              <a:t> 0803.05/ 422  </a:t>
            </a:r>
            <a:r>
              <a:rPr lang="th-TH" sz="2400" dirty="0" err="1"/>
              <a:t>ลว.</a:t>
            </a:r>
            <a:r>
              <a:rPr lang="th-TH" sz="2400" dirty="0"/>
              <a:t>19 พ.ย. 2558 </a:t>
            </a:r>
          </a:p>
          <a:p>
            <a:pPr>
              <a:buNone/>
            </a:pPr>
            <a:r>
              <a:rPr lang="th-TH" sz="2400" dirty="0"/>
              <a:t>เรื่อง ซ้อมความเข้าใจยกเลิกรหัสบัญชีแยกประเภทในระบบ </a:t>
            </a:r>
            <a:r>
              <a:rPr lang="en-US" sz="1800" dirty="0"/>
              <a:t>GFMIS</a:t>
            </a:r>
          </a:p>
          <a:p>
            <a:pPr>
              <a:buNone/>
            </a:pPr>
            <a:endParaRPr lang="th-TH" sz="24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003298" y="-4349"/>
            <a:ext cx="8153402" cy="69281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3700" b="1" dirty="0">
                <a:effectLst/>
              </a:rPr>
              <a:t>การยกเลิกรหัสบัญชีแยกประเภทในระบบ </a:t>
            </a:r>
            <a:r>
              <a:rPr lang="en-US" sz="2400" b="1" dirty="0">
                <a:effectLst/>
              </a:rPr>
              <a:t>GFMIS</a:t>
            </a:r>
            <a:endParaRPr lang="en-US" sz="2800" b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3564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143000" y="838200"/>
            <a:ext cx="7727697" cy="3581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h-TH" b="1" dirty="0"/>
              <a:t>ให้ทุกหน่วยเบิกจ่ายใช้สำหรับการบันทึกรายการขอเบิกเงินดังต่อไปนี้</a:t>
            </a:r>
          </a:p>
          <a:p>
            <a:pPr>
              <a:buNone/>
            </a:pPr>
            <a:r>
              <a:rPr lang="th-TH" dirty="0"/>
              <a:t>	1.ค่าก่อสร้างแหล่งน้ำ </a:t>
            </a:r>
          </a:p>
          <a:p>
            <a:pPr>
              <a:buNone/>
            </a:pPr>
            <a:r>
              <a:rPr lang="th-TH" dirty="0"/>
              <a:t>    (แหล่งน้ำชุมชน,แหล่งน้ำขนาดเล็ก, แหล่งน้ำในไร่นานอกเขตชลประทาน)</a:t>
            </a:r>
          </a:p>
          <a:p>
            <a:pPr>
              <a:buNone/>
            </a:pPr>
            <a:r>
              <a:rPr lang="th-TH" dirty="0"/>
              <a:t>	2.งานจัดทำระบบอนุรักษ์ดินและน้ำ</a:t>
            </a:r>
          </a:p>
          <a:p>
            <a:pPr>
              <a:buNone/>
            </a:pPr>
            <a:r>
              <a:rPr lang="th-TH" dirty="0"/>
              <a:t>	3.การถอนคืนเงินรายได้แผ่นดิน(กรณีถอนคืนค่าปรับที่ข้ามปีงบประมาณ)</a:t>
            </a:r>
          </a:p>
          <a:p>
            <a:pPr>
              <a:buNone/>
            </a:pPr>
            <a:endParaRPr lang="th-TH" dirty="0"/>
          </a:p>
          <a:p>
            <a:pPr algn="ctr">
              <a:buNone/>
            </a:pPr>
            <a:r>
              <a:rPr lang="th-TH" b="1" dirty="0">
                <a:solidFill>
                  <a:srgbClr val="FF0000"/>
                </a:solidFill>
              </a:rPr>
              <a:t>**ห้ามหน่วยงานบันทึกเป็นบัญชีค่าจ้างเหมาบริการ-บุคคลภายนอก**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1398" y="5638800"/>
            <a:ext cx="810260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th-TH" sz="2400" dirty="0"/>
              <a:t>- </a:t>
            </a:r>
            <a:r>
              <a:rPr lang="th-TH" sz="2400" dirty="0" err="1"/>
              <a:t>ที่กษ</a:t>
            </a:r>
            <a:r>
              <a:rPr lang="th-TH" sz="2400" dirty="0"/>
              <a:t> 0803.05/ 423 </a:t>
            </a:r>
            <a:r>
              <a:rPr lang="th-TH" sz="2400" dirty="0" err="1"/>
              <a:t>ลว.</a:t>
            </a:r>
            <a:r>
              <a:rPr lang="th-TH" sz="2400" dirty="0"/>
              <a:t> 19 พ.ย. 2558 </a:t>
            </a:r>
          </a:p>
          <a:p>
            <a:pPr>
              <a:buNone/>
            </a:pPr>
            <a:r>
              <a:rPr lang="th-TH" sz="2400" dirty="0"/>
              <a:t>เรื่อง ซ้อมความเข้าใจชื่อบัญชีค่าใช้จ่ายอื่น (5212010199)</a:t>
            </a:r>
            <a:endParaRPr lang="en-US" sz="2400" dirty="0"/>
          </a:p>
          <a:p>
            <a:pPr>
              <a:buNone/>
            </a:pPr>
            <a:endParaRPr lang="th-TH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03298" y="-4349"/>
            <a:ext cx="8153402" cy="69281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3200" b="1" dirty="0">
                <a:effectLst/>
              </a:rPr>
              <a:t>ชื่อบัญชีแยกประเภทค่าใช้จ่ายอื่น 5212010199</a:t>
            </a:r>
            <a:endParaRPr lang="en-US" sz="3200" b="1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098" y="701168"/>
            <a:ext cx="7962902" cy="442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5534561"/>
            <a:ext cx="91567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/>
              <a:t>    </a:t>
            </a:r>
            <a:r>
              <a:rPr lang="th-TH" sz="2000" dirty="0"/>
              <a:t>- ที่ </a:t>
            </a:r>
            <a:r>
              <a:rPr lang="th-TH" sz="2000" dirty="0" err="1"/>
              <a:t>กษ</a:t>
            </a:r>
            <a:r>
              <a:rPr lang="th-TH" sz="2000" dirty="0"/>
              <a:t> 0803.05/ 131  </a:t>
            </a:r>
            <a:r>
              <a:rPr lang="th-TH" sz="2000" dirty="0" err="1"/>
              <a:t>ลว</a:t>
            </a:r>
            <a:r>
              <a:rPr lang="th-TH" sz="2000" dirty="0"/>
              <a:t>. 28 เม.ย. 2559 </a:t>
            </a:r>
          </a:p>
          <a:p>
            <a:pPr>
              <a:buNone/>
            </a:pPr>
            <a:r>
              <a:rPr lang="en-US" sz="2000" dirty="0"/>
              <a:t>      </a:t>
            </a:r>
            <a:r>
              <a:rPr lang="th-TH" sz="2000" dirty="0"/>
              <a:t>เรื่อง ซ้อมความเข้าใจแนวปฏิบัติทางบัญชีในการรับเงินจากการซื้อเอกสารจัดซื้อจัดจ้างและการรับหลักประกันการเสนอราคา</a:t>
            </a:r>
          </a:p>
          <a:p>
            <a:r>
              <a:rPr lang="en-US" sz="2000" dirty="0"/>
              <a:t>    </a:t>
            </a:r>
            <a:r>
              <a:rPr lang="th-TH" sz="2000" dirty="0"/>
              <a:t>- ที่ </a:t>
            </a:r>
            <a:r>
              <a:rPr lang="th-TH" sz="2000" dirty="0" err="1"/>
              <a:t>กษ</a:t>
            </a:r>
            <a:r>
              <a:rPr lang="th-TH" sz="2000" dirty="0"/>
              <a:t> 0803.05/ 37  </a:t>
            </a:r>
            <a:r>
              <a:rPr lang="th-TH" sz="2000" dirty="0" err="1"/>
              <a:t>ลว.</a:t>
            </a:r>
            <a:r>
              <a:rPr lang="th-TH" sz="2000" dirty="0"/>
              <a:t> 9 ก.พ. 2560</a:t>
            </a:r>
          </a:p>
          <a:p>
            <a:r>
              <a:rPr lang="en-US" sz="2000" dirty="0"/>
              <a:t>      </a:t>
            </a:r>
            <a:r>
              <a:rPr lang="th-TH" sz="2000" dirty="0"/>
              <a:t>เรื่อง ขอซ้อมความเข้าใจรหัสบัญชีรายได้แผ่นดินสำหรับกรมพัฒนาที่ดิน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03298" y="-4349"/>
            <a:ext cx="8153402" cy="69281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3200" b="1" dirty="0">
                <a:effectLst/>
              </a:rPr>
              <a:t>แนวปฏิบัติทางบัญชีในการรับเงินจากการซื้อเอกสารจัดซื้อจัดจ้าง</a:t>
            </a:r>
            <a:endParaRPr lang="en-US" sz="2800" b="1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371600" y="1143000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sz="5400" b="1" dirty="0"/>
              <a:t>การเบิกจ่ายค่าใช้บริการ</a:t>
            </a:r>
          </a:p>
          <a:p>
            <a:pPr algn="ctr">
              <a:buNone/>
            </a:pPr>
            <a:r>
              <a:rPr lang="th-TH" sz="5400" b="1" dirty="0"/>
              <a:t> โทรศัพท์เคลื่อนที่</a:t>
            </a:r>
          </a:p>
          <a:p>
            <a:pPr algn="ctr">
              <a:buNone/>
            </a:pPr>
            <a:endParaRPr lang="th-TH" sz="4000" dirty="0"/>
          </a:p>
          <a:p>
            <a:pPr algn="ctr">
              <a:buNone/>
            </a:pPr>
            <a:r>
              <a:rPr lang="th-TH" sz="4000" b="1" dirty="0"/>
              <a:t>ตามหนังสือกระทรวงการคลังด่วนที่สุด </a:t>
            </a:r>
          </a:p>
          <a:p>
            <a:pPr algn="ctr">
              <a:buNone/>
            </a:pPr>
            <a:r>
              <a:rPr lang="th-TH" sz="4000" b="1" dirty="0"/>
              <a:t>ที่ </a:t>
            </a:r>
            <a:r>
              <a:rPr lang="th-TH" sz="4000" b="1" dirty="0" err="1"/>
              <a:t>กค</a:t>
            </a:r>
            <a:r>
              <a:rPr lang="th-TH" sz="4000" b="1" dirty="0"/>
              <a:t> 0406.4/ว 121  </a:t>
            </a:r>
            <a:r>
              <a:rPr lang="th-TH" sz="4000" b="1" dirty="0" err="1"/>
              <a:t>ลว.</a:t>
            </a:r>
            <a:r>
              <a:rPr lang="th-TH" sz="4000" b="1" dirty="0"/>
              <a:t> 29 พ.ย. 2553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effectLst/>
              </a:rPr>
              <a:t>กรณีมีข้อสงสัยเพิ่มเติมติดต่อ กลุ่มบัญชี กองคลัง</a:t>
            </a:r>
            <a:endParaRPr lang="th-TH" b="1" dirty="0">
              <a:effectLst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66800" y="1447800"/>
            <a:ext cx="7848600" cy="4800600"/>
          </a:xfrm>
        </p:spPr>
        <p:txBody>
          <a:bodyPr>
            <a:norm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dirty="0"/>
              <a:t>	</a:t>
            </a:r>
            <a:r>
              <a:rPr lang="th-TH" b="1" dirty="0"/>
              <a:t/>
            </a:r>
            <a:br>
              <a:rPr lang="th-TH" b="1" dirty="0"/>
            </a:br>
            <a:r>
              <a:rPr lang="th-TH" dirty="0"/>
              <a:t>1.งบการเงิน/การปรับปรุงบัญชี        	คุณธนภร  </a:t>
            </a:r>
            <a:r>
              <a:rPr lang="th-TH" dirty="0" err="1"/>
              <a:t>ฉิม</a:t>
            </a:r>
            <a:r>
              <a:rPr lang="th-TH" dirty="0"/>
              <a:t>พัด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dirty="0"/>
              <a:t>	2.บัญชีต้นทุน		       </a:t>
            </a:r>
            <a:r>
              <a:rPr lang="th-TH" sz="2800" dirty="0"/>
              <a:t> </a:t>
            </a:r>
            <a:r>
              <a:rPr lang="th-TH" sz="1600" dirty="0"/>
              <a:t> 	</a:t>
            </a:r>
            <a:r>
              <a:rPr lang="th-TH" dirty="0"/>
              <a:t>คุณสุกัญญา </a:t>
            </a:r>
            <a:r>
              <a:rPr lang="th-TH" dirty="0" err="1"/>
              <a:t>พลวรางกูร</a:t>
            </a:r>
            <a:endParaRPr lang="th-TH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dirty="0"/>
              <a:t>						 คุณ</a:t>
            </a:r>
            <a:r>
              <a:rPr lang="th-TH" dirty="0" err="1"/>
              <a:t>ปณิฎฐา</a:t>
            </a:r>
            <a:r>
              <a:rPr lang="th-TH" dirty="0"/>
              <a:t> แก้วมะโน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dirty="0"/>
              <a:t>	3.</a:t>
            </a:r>
            <a:r>
              <a:rPr lang="th-TH" sz="2800" dirty="0"/>
              <a:t>ค่าเสื่อมราคา/การล้างบัญชีพักสินทรัพย์    </a:t>
            </a:r>
            <a:r>
              <a:rPr lang="th-TH" dirty="0"/>
              <a:t>คุณสิรินาถ นิลเขียว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h-TH" dirty="0"/>
              <a:t>	</a:t>
            </a:r>
          </a:p>
          <a:p>
            <a:pPr algn="ctr">
              <a:buNone/>
            </a:pPr>
            <a:r>
              <a:rPr lang="th-TH" sz="2800" dirty="0"/>
              <a:t>โทร. 0-2579-4819 และเบอร์ภายใน 1760 ต่อ 1358</a:t>
            </a:r>
          </a:p>
          <a:p>
            <a:pPr algn="ctr">
              <a:buNone/>
            </a:pPr>
            <a:r>
              <a:rPr lang="th-TH" sz="2800" dirty="0"/>
              <a:t>แฟกซ์. 0-2579-7382</a:t>
            </a:r>
          </a:p>
          <a:p>
            <a:pPr algn="ctr">
              <a:buNone/>
            </a:pPr>
            <a:r>
              <a:rPr lang="en-US" sz="2000" dirty="0"/>
              <a:t>E-mail :</a:t>
            </a:r>
            <a:r>
              <a:rPr lang="th-TH" sz="2000" dirty="0"/>
              <a:t> </a:t>
            </a:r>
            <a:r>
              <a:rPr lang="en-US" sz="2000" dirty="0"/>
              <a:t>fid_5@ldd.go.th</a:t>
            </a:r>
            <a:r>
              <a:rPr lang="en-US" sz="2400" dirty="0"/>
              <a:t> </a:t>
            </a:r>
            <a:r>
              <a:rPr lang="th-TH" sz="2800" dirty="0"/>
              <a:t>หรือ</a:t>
            </a:r>
            <a:r>
              <a:rPr lang="th-TH" sz="2400" dirty="0"/>
              <a:t> </a:t>
            </a:r>
            <a:r>
              <a:rPr lang="en-US" sz="2000" dirty="0"/>
              <a:t>panghk@outlook.co.th</a:t>
            </a:r>
            <a:endParaRPr lang="th-TH" sz="20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/>
          </a:p>
          <a:p>
            <a:pPr>
              <a:buNone/>
            </a:pPr>
            <a:endParaRPr lang="th-TH" dirty="0"/>
          </a:p>
        </p:txBody>
      </p:sp>
      <p:grpSp>
        <p:nvGrpSpPr>
          <p:cNvPr id="4" name="Group 6"/>
          <p:cNvGrpSpPr/>
          <p:nvPr/>
        </p:nvGrpSpPr>
        <p:grpSpPr>
          <a:xfrm>
            <a:off x="1676400" y="4495800"/>
            <a:ext cx="685800" cy="1524001"/>
            <a:chOff x="2438400" y="3162296"/>
            <a:chExt cx="685800" cy="1524001"/>
          </a:xfrm>
        </p:grpSpPr>
        <p:pic>
          <p:nvPicPr>
            <p:cNvPr id="5" name="รูปภาพ 4" descr="ดาวน์โหลด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2696" y="3162296"/>
              <a:ext cx="571504" cy="571504"/>
            </a:xfrm>
            <a:prstGeom prst="rect">
              <a:avLst/>
            </a:prstGeom>
          </p:spPr>
        </p:pic>
        <p:pic>
          <p:nvPicPr>
            <p:cNvPr id="6" name="รูปภาพ 5" descr="ดาวน์โหลด (3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2696" y="3753209"/>
              <a:ext cx="504821" cy="437791"/>
            </a:xfrm>
            <a:prstGeom prst="rect">
              <a:avLst/>
            </a:prstGeom>
          </p:spPr>
        </p:pic>
        <p:pic>
          <p:nvPicPr>
            <p:cNvPr id="7" name="รูปภาพ 6" descr="ดาวน์โหลด (2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8400" y="4191000"/>
              <a:ext cx="571132" cy="4952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03298" y="8351"/>
            <a:ext cx="8153402" cy="69281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3600" b="1" dirty="0">
                <a:effectLst/>
              </a:rPr>
              <a:t>อายุการใช้งานของสินทรัพย์สำหรับกรมพัฒนาที่ดิน (ต่อ)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1066799" y="761994"/>
          <a:ext cx="8001001" cy="5963744"/>
        </p:xfrm>
        <a:graphic>
          <a:graphicData uri="http://schemas.openxmlformats.org/drawingml/2006/table">
            <a:tbl>
              <a:tblPr/>
              <a:tblGrid>
                <a:gridCol w="8458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98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94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38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16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03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3299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หมวดสินทรัพย์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ชื่อหมวดสินทรัพย์</a:t>
                      </a:r>
                    </a:p>
                  </a:txBody>
                  <a:tcPr marL="6382" marR="6382" marT="6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อายุการ     ใช้งาน (ปี)</a:t>
                      </a:r>
                    </a:p>
                  </a:txBody>
                  <a:tcPr marL="6382" marR="6382" marT="6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นโยบายบัญชี กรมพัฒนาที่ดิน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รหัสบัญชี          แยกประเภท</a:t>
                      </a:r>
                      <a:b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บัญชีพักสินทรัพย์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ชื่อบัญชีพัก</a:t>
                      </a:r>
                    </a:p>
                  </a:txBody>
                  <a:tcPr marL="6382" marR="6382" marT="6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49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(1)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(2)</a:t>
                      </a:r>
                    </a:p>
                  </a:txBody>
                  <a:tcPr marL="6382" marR="6382" marT="6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(3)</a:t>
                      </a:r>
                    </a:p>
                  </a:txBody>
                  <a:tcPr marL="6382" marR="6382" marT="6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(4)*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(5)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(6)</a:t>
                      </a:r>
                    </a:p>
                  </a:txBody>
                  <a:tcPr marL="6382" marR="6382" marT="6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49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*12060500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ครุภัณฑ์การเกษตร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3/10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1206050102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พัก-ครุภัณฑ์การเกษตร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49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*12060600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ครุภัณฑ์โรงงาน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3/10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1206060102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พัก-ครุภัณฑ์โรงงาน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49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*12060700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ครุภัณฑ์ก่อสร้าง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3/10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1206070102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พัก-ครุภัณฑ์ก่อสร้าง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49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12060800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ครุภัณฑ์สำรวจ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5/10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1206080102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พัก-ครุภัณฑ์สำรวจ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49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*12060900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ครุภัณฑ์วิทยาศาสตร์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5/15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1206090102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พัก-ครุภัณฑ์วิทยาศาสตร์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49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12061000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ครุภัณฑ์คอมพิวเตอร์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3/5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1206100102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พัก-ครุภัณฑ์คอมพิวเตอร์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49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12061100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ครุภัณฑ์การศึกษา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2/5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1206110102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พัก-ครุภัณฑ์การศึกษา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49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12061200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ครุภัณฑ์งานบ้านงานครัว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2/5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1206120102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พัก-ครุภัณฑ์งานบ้านงานครัว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49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12061500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ครุภัณฑ์สนาม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2/5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1206150102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พัก-ครุภัณฑ์สนาม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49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*12061600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ครุภัณฑ์อื่นๆ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2/15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1206160102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พัก-ครุภัณฑ์อื่นๆ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49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*12090100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สินทรัพย์ไม่มีตัวตน-</a:t>
                      </a:r>
                      <a:r>
                        <a:rPr lang="en-US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Software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2/20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1209010102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พัก-โปรแกรมคอมพิวเตอร์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949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12110100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งานระหว่างก่อสร้าง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1211010102</a:t>
                      </a:r>
                    </a:p>
                  </a:txBody>
                  <a:tcPr marL="6382" marR="6382" marT="63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 บัญชีพักงานระหว่างก่อสร้าง</a:t>
                      </a:r>
                    </a:p>
                  </a:txBody>
                  <a:tcPr marL="6382" marR="6382" marT="6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3900163" y="1984044"/>
            <a:ext cx="1752600" cy="762000"/>
          </a:xfrm>
          <a:prstGeom prst="round2Same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FF0000"/>
                </a:solidFill>
              </a:rPr>
              <a:t>61</a:t>
            </a:r>
            <a:r>
              <a:rPr lang="en-US" b="1" dirty="0">
                <a:solidFill>
                  <a:srgbClr val="FF0000"/>
                </a:solidFill>
              </a:rPr>
              <a:t>xx</a:t>
            </a:r>
            <a:r>
              <a:rPr lang="th-TH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ound Same Side Corner Rectangle 8"/>
          <p:cNvSpPr/>
          <p:nvPr/>
        </p:nvSpPr>
        <p:spPr>
          <a:xfrm>
            <a:off x="6011270" y="1981200"/>
            <a:ext cx="1752600" cy="762000"/>
          </a:xfrm>
          <a:prstGeom prst="round2Same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h-TH" b="1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xx</a:t>
            </a:r>
            <a:r>
              <a:rPr lang="th-TH" b="1" dirty="0">
                <a:solidFill>
                  <a:srgbClr val="FF0000"/>
                </a:solidFill>
              </a:rPr>
              <a:t>1</a:t>
            </a:r>
          </a:p>
          <a:p>
            <a:pPr algn="ctr">
              <a:defRPr/>
            </a:pPr>
            <a:endParaRPr lang="th-TH" dirty="0"/>
          </a:p>
        </p:txBody>
      </p:sp>
      <p:sp>
        <p:nvSpPr>
          <p:cNvPr id="10" name="Round Same Side Corner Rectangle 9"/>
          <p:cNvSpPr/>
          <p:nvPr/>
        </p:nvSpPr>
        <p:spPr>
          <a:xfrm>
            <a:off x="4724400" y="3581400"/>
            <a:ext cx="2514600" cy="838200"/>
          </a:xfrm>
          <a:prstGeom prst="round2Same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h-TH" b="1" dirty="0">
                <a:solidFill>
                  <a:srgbClr val="FF0000"/>
                </a:solidFill>
              </a:rPr>
              <a:t>5</a:t>
            </a:r>
            <a:r>
              <a:rPr lang="en-US" b="1" dirty="0">
                <a:solidFill>
                  <a:srgbClr val="FF0000"/>
                </a:solidFill>
              </a:rPr>
              <a:t>xx</a:t>
            </a:r>
            <a:r>
              <a:rPr lang="th-TH" b="1" dirty="0">
                <a:solidFill>
                  <a:srgbClr val="FF0000"/>
                </a:solidFill>
              </a:rPr>
              <a:t>1หรือ1</a:t>
            </a:r>
            <a:r>
              <a:rPr lang="en-US" b="1" dirty="0">
                <a:solidFill>
                  <a:srgbClr val="FF0000"/>
                </a:solidFill>
              </a:rPr>
              <a:t>xx</a:t>
            </a:r>
            <a:r>
              <a:rPr lang="th-TH" b="1" dirty="0">
                <a:solidFill>
                  <a:srgbClr val="FF0000"/>
                </a:solidFill>
              </a:rPr>
              <a:t>1</a:t>
            </a:r>
          </a:p>
          <a:p>
            <a:pPr algn="ctr">
              <a:defRPr/>
            </a:pPr>
            <a:r>
              <a:rPr lang="th-TH" b="1" dirty="0">
                <a:solidFill>
                  <a:srgbClr val="FF0000"/>
                </a:solidFill>
              </a:rPr>
              <a:t>เลขที่เอกสาร</a:t>
            </a:r>
          </a:p>
          <a:p>
            <a:pPr algn="ctr">
              <a:defRPr/>
            </a:pPr>
            <a:endParaRPr lang="th-TH" dirty="0"/>
          </a:p>
        </p:txBody>
      </p:sp>
      <p:cxnSp>
        <p:nvCxnSpPr>
          <p:cNvPr id="13" name="Straight Arrow Connector 12"/>
          <p:cNvCxnSpPr>
            <a:stCxn id="8" idx="1"/>
            <a:endCxn id="10" idx="3"/>
          </p:cNvCxnSpPr>
          <p:nvPr/>
        </p:nvCxnSpPr>
        <p:spPr>
          <a:xfrm>
            <a:off x="4776463" y="2746044"/>
            <a:ext cx="1205237" cy="835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  <a:endCxn id="10" idx="3"/>
          </p:cNvCxnSpPr>
          <p:nvPr/>
        </p:nvCxnSpPr>
        <p:spPr>
          <a:xfrm flipH="1">
            <a:off x="5981700" y="2743200"/>
            <a:ext cx="90587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143000" y="1793544"/>
            <a:ext cx="2344673" cy="1143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th-TH" sz="2400" dirty="0">
                <a:solidFill>
                  <a:srgbClr val="000000"/>
                </a:solidFill>
                <a:latin typeface="Comic Sans MS" pitchFamily="66" charset="0"/>
              </a:rPr>
              <a:t>เดบิต พักครุภัณฑ์.. </a:t>
            </a:r>
          </a:p>
          <a:p>
            <a:r>
              <a:rPr lang="th-TH" sz="2400" dirty="0">
                <a:solidFill>
                  <a:srgbClr val="000000"/>
                </a:solidFill>
                <a:latin typeface="Comic Sans MS" pitchFamily="66" charset="0"/>
              </a:rPr>
              <a:t>  เครดิต</a:t>
            </a:r>
            <a:r>
              <a:rPr lang="th-TH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th-TH" sz="2400" dirty="0">
                <a:solidFill>
                  <a:srgbClr val="000000"/>
                </a:solidFill>
                <a:latin typeface="Comic Sans MS" pitchFamily="66" charset="0"/>
              </a:rPr>
              <a:t>รับสินค้า/ใบสำคัญ</a:t>
            </a:r>
            <a:endParaRPr lang="th-TH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4724400" y="4648200"/>
            <a:ext cx="2514600" cy="1143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th-TH" sz="2400" dirty="0">
                <a:solidFill>
                  <a:srgbClr val="000000"/>
                </a:solidFill>
                <a:latin typeface="Comic Sans MS" pitchFamily="66" charset="0"/>
              </a:rPr>
              <a:t>เดบิต ครุภัณฑ์../ค่าใช้จ่าย</a:t>
            </a:r>
          </a:p>
          <a:p>
            <a:r>
              <a:rPr lang="th-TH" sz="2400" dirty="0">
                <a:solidFill>
                  <a:srgbClr val="000000"/>
                </a:solidFill>
                <a:latin typeface="Comic Sans MS" pitchFamily="66" charset="0"/>
              </a:rPr>
              <a:t>       เครดิต  พักครุภัณฑ์.. </a:t>
            </a:r>
          </a:p>
        </p:txBody>
      </p:sp>
      <p:pic>
        <p:nvPicPr>
          <p:cNvPr id="19472" name="Picture 14" descr="http://i242.photobucket.com/albums/ff298/akapong999/dookdik4/worm/47_119809_fe2b0ef880c6e44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2613" y="58943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3" name="Rectangle 36"/>
          <p:cNvSpPr>
            <a:spLocks noChangeArrowheads="1"/>
          </p:cNvSpPr>
          <p:nvPr/>
        </p:nvSpPr>
        <p:spPr bwMode="auto">
          <a:xfrm>
            <a:off x="6629400" y="3048000"/>
            <a:ext cx="2250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F10BE6"/>
                </a:solidFill>
              </a:rPr>
              <a:t>5.การล้างบัญชีพักฯ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7848600" y="2020669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dirty="0" err="1">
                <a:solidFill>
                  <a:srgbClr val="F10BE6"/>
                </a:solidFill>
              </a:rPr>
              <a:t>สท.</a:t>
            </a:r>
            <a:r>
              <a:rPr lang="th-TH" b="1" dirty="0">
                <a:solidFill>
                  <a:srgbClr val="F10BE6"/>
                </a:solidFill>
              </a:rPr>
              <a:t>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7873" y="784942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/>
              <a:t>กรณีเบิกจ่ายงวดเดียว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6781800" y="358140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th-TH" b="1" dirty="0" err="1">
                <a:solidFill>
                  <a:srgbClr val="F10BE6"/>
                </a:solidFill>
              </a:rPr>
              <a:t>สท.</a:t>
            </a:r>
            <a:r>
              <a:rPr lang="th-TH" b="1" dirty="0">
                <a:solidFill>
                  <a:srgbClr val="F10BE6"/>
                </a:solidFill>
              </a:rPr>
              <a:t>13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362200" y="2895600"/>
            <a:ext cx="2363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F10BE6"/>
                </a:solidFill>
              </a:rPr>
              <a:t>3. เบิกจ่ายในระบบฯ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5791200" y="1447800"/>
            <a:ext cx="2353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F10BE6"/>
                </a:solidFill>
              </a:rPr>
              <a:t>4.สร้างรหัสสินทรัพย์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114800" y="1447800"/>
            <a:ext cx="10438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F10BE6"/>
                </a:solidFill>
              </a:rPr>
              <a:t>1.</a:t>
            </a:r>
            <a:r>
              <a:rPr lang="th-TH" b="1" dirty="0" err="1">
                <a:solidFill>
                  <a:srgbClr val="F10BE6"/>
                </a:solidFill>
              </a:rPr>
              <a:t>บส</a:t>
            </a:r>
            <a:r>
              <a:rPr lang="th-TH" b="1" dirty="0">
                <a:solidFill>
                  <a:srgbClr val="F10BE6"/>
                </a:solidFill>
              </a:rPr>
              <a:t>.01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003298" y="-4349"/>
            <a:ext cx="8153402" cy="69281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3600" b="1" dirty="0">
                <a:solidFill>
                  <a:schemeClr val="tx1"/>
                </a:solidFill>
                <a:effectLst/>
              </a:rPr>
              <a:t>ขั้นตอนการล้างบัญชีพักครุภัณฑ์ฯ ในระบบ </a:t>
            </a:r>
            <a:r>
              <a:rPr lang="en-US" sz="2400" b="1" dirty="0">
                <a:solidFill>
                  <a:schemeClr val="tx1"/>
                </a:solidFill>
                <a:effectLst/>
              </a:rPr>
              <a:t>GFMIS </a:t>
            </a:r>
            <a:r>
              <a:rPr lang="th-TH" sz="3600" b="1" dirty="0">
                <a:solidFill>
                  <a:schemeClr val="tx1"/>
                </a:solidFill>
                <a:effectLst/>
              </a:rPr>
              <a:t>ผ่าน</a:t>
            </a:r>
            <a:r>
              <a:rPr lang="th-TH" sz="2400" b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</a:rPr>
              <a:t>Web Online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447800" y="1371600"/>
            <a:ext cx="17764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F10BE6"/>
                </a:solidFill>
              </a:rPr>
              <a:t>2.ตรวจรับพัสดุ</a:t>
            </a:r>
          </a:p>
        </p:txBody>
      </p:sp>
      <p:cxnSp>
        <p:nvCxnSpPr>
          <p:cNvPr id="28" name="Straight Arrow Connector 45"/>
          <p:cNvCxnSpPr>
            <a:stCxn id="8" idx="2"/>
            <a:endCxn id="17" idx="3"/>
          </p:cNvCxnSpPr>
          <p:nvPr/>
        </p:nvCxnSpPr>
        <p:spPr>
          <a:xfrm rot="10800000">
            <a:off x="3487673" y="2365044"/>
            <a:ext cx="4124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45"/>
          <p:cNvCxnSpPr/>
          <p:nvPr/>
        </p:nvCxnSpPr>
        <p:spPr>
          <a:xfrm>
            <a:off x="2362200" y="2971800"/>
            <a:ext cx="1667" cy="257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1143000" y="3276600"/>
            <a:ext cx="2344673" cy="1143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th-TH" sz="2400" dirty="0">
                <a:solidFill>
                  <a:srgbClr val="000000"/>
                </a:solidFill>
                <a:latin typeface="Comic Sans MS" pitchFamily="66" charset="0"/>
              </a:rPr>
              <a:t>เดบิต รับสินค้า/ใบสำคัญ</a:t>
            </a:r>
          </a:p>
          <a:p>
            <a:r>
              <a:rPr lang="th-TH" sz="2400" dirty="0">
                <a:solidFill>
                  <a:srgbClr val="000000"/>
                </a:solidFill>
                <a:latin typeface="Comic Sans MS" pitchFamily="66" charset="0"/>
              </a:rPr>
              <a:t>  เครดิต</a:t>
            </a:r>
            <a:r>
              <a:rPr lang="th-TH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th-TH" sz="2400" dirty="0">
                <a:solidFill>
                  <a:srgbClr val="000000"/>
                </a:solidFill>
                <a:latin typeface="Comic Sans MS" pitchFamily="66" charset="0"/>
              </a:rPr>
              <a:t>เจ้าหนี้</a:t>
            </a:r>
            <a:endParaRPr lang="th-TH" dirty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44" name="Straight Arrow Connector 45"/>
          <p:cNvCxnSpPr/>
          <p:nvPr/>
        </p:nvCxnSpPr>
        <p:spPr>
          <a:xfrm>
            <a:off x="5943600" y="4419600"/>
            <a:ext cx="1667" cy="257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66800" y="59038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***ที่สำคัญ วันที่เอกสารและวันที่ผ่านรายการในการล้างบัญชีพัก </a:t>
            </a:r>
          </a:p>
          <a:p>
            <a:r>
              <a:rPr lang="th-TH" b="1" dirty="0">
                <a:solidFill>
                  <a:srgbClr val="FF0000"/>
                </a:solidFill>
              </a:rPr>
              <a:t>ให้ใช้วันที่กรรมการตรวจรับ***</a:t>
            </a:r>
          </a:p>
        </p:txBody>
      </p:sp>
    </p:spTree>
    <p:extLst>
      <p:ext uri="{BB962C8B-B14F-4D97-AF65-F5344CB8AC3E}">
        <p14:creationId xmlns:p14="http://schemas.microsoft.com/office/powerpoint/2010/main" xmlns="" val="419178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3657600" y="1676400"/>
            <a:ext cx="1752600" cy="762000"/>
          </a:xfrm>
          <a:prstGeom prst="round2Same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FF0000"/>
                </a:solidFill>
              </a:rPr>
              <a:t>61</a:t>
            </a:r>
            <a:r>
              <a:rPr lang="en-US" b="1" dirty="0">
                <a:solidFill>
                  <a:srgbClr val="FF0000"/>
                </a:solidFill>
              </a:rPr>
              <a:t>xx</a:t>
            </a:r>
            <a:r>
              <a:rPr lang="th-TH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ound Same Side Corner Rectangle 8"/>
          <p:cNvSpPr/>
          <p:nvPr/>
        </p:nvSpPr>
        <p:spPr>
          <a:xfrm>
            <a:off x="5867400" y="1676400"/>
            <a:ext cx="2133600" cy="762000"/>
          </a:xfrm>
          <a:prstGeom prst="round2Same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8</a:t>
            </a:r>
            <a:r>
              <a:rPr lang="en-US" b="1" dirty="0">
                <a:solidFill>
                  <a:srgbClr val="FF0000"/>
                </a:solidFill>
              </a:rPr>
              <a:t>xx</a:t>
            </a:r>
            <a:r>
              <a:rPr lang="th-TH" b="1" dirty="0">
                <a:solidFill>
                  <a:srgbClr val="FF0000"/>
                </a:solidFill>
              </a:rPr>
              <a:t>1+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th-TH" b="1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xx</a:t>
            </a:r>
            <a:r>
              <a:rPr lang="th-TH" b="1" dirty="0">
                <a:solidFill>
                  <a:srgbClr val="FF0000"/>
                </a:solidFill>
              </a:rPr>
              <a:t>1</a:t>
            </a:r>
          </a:p>
          <a:p>
            <a:pPr algn="ctr">
              <a:defRPr/>
            </a:pPr>
            <a:endParaRPr lang="th-TH" dirty="0"/>
          </a:p>
        </p:txBody>
      </p:sp>
      <p:sp>
        <p:nvSpPr>
          <p:cNvPr id="10" name="Round Same Side Corner Rectangle 9"/>
          <p:cNvSpPr/>
          <p:nvPr/>
        </p:nvSpPr>
        <p:spPr>
          <a:xfrm>
            <a:off x="4621473" y="3018858"/>
            <a:ext cx="2514600" cy="838200"/>
          </a:xfrm>
          <a:prstGeom prst="round2Same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h-TH" b="1" dirty="0">
                <a:solidFill>
                  <a:srgbClr val="FF0000"/>
                </a:solidFill>
              </a:rPr>
              <a:t>5</a:t>
            </a:r>
            <a:r>
              <a:rPr lang="en-US" b="1" dirty="0">
                <a:solidFill>
                  <a:srgbClr val="FF0000"/>
                </a:solidFill>
              </a:rPr>
              <a:t>xx</a:t>
            </a:r>
            <a:r>
              <a:rPr lang="th-TH" b="1" dirty="0">
                <a:solidFill>
                  <a:srgbClr val="FF0000"/>
                </a:solidFill>
              </a:rPr>
              <a:t>1</a:t>
            </a:r>
          </a:p>
          <a:p>
            <a:pPr algn="ctr">
              <a:defRPr/>
            </a:pPr>
            <a:r>
              <a:rPr lang="th-TH" b="1" dirty="0">
                <a:solidFill>
                  <a:srgbClr val="FF0000"/>
                </a:solidFill>
              </a:rPr>
              <a:t>เลขที่เอกสาร</a:t>
            </a:r>
          </a:p>
          <a:p>
            <a:pPr algn="ctr">
              <a:defRPr/>
            </a:pPr>
            <a:endParaRPr lang="th-TH" dirty="0"/>
          </a:p>
        </p:txBody>
      </p:sp>
      <p:cxnSp>
        <p:nvCxnSpPr>
          <p:cNvPr id="13" name="Straight Arrow Connector 12"/>
          <p:cNvCxnSpPr>
            <a:stCxn id="8" idx="1"/>
            <a:endCxn id="10" idx="3"/>
          </p:cNvCxnSpPr>
          <p:nvPr/>
        </p:nvCxnSpPr>
        <p:spPr>
          <a:xfrm>
            <a:off x="4533900" y="2438400"/>
            <a:ext cx="1344873" cy="580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  <a:endCxn id="10" idx="3"/>
          </p:cNvCxnSpPr>
          <p:nvPr/>
        </p:nvCxnSpPr>
        <p:spPr>
          <a:xfrm flipH="1">
            <a:off x="5878773" y="2438400"/>
            <a:ext cx="1055427" cy="580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609600" y="1496704"/>
            <a:ext cx="2876549" cy="112238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th-TH" dirty="0">
                <a:solidFill>
                  <a:srgbClr val="000000"/>
                </a:solidFill>
                <a:latin typeface="Comic Sans MS" pitchFamily="66" charset="0"/>
              </a:rPr>
              <a:t>เดบิต พักงานระหว่างก่อสร้าง</a:t>
            </a:r>
          </a:p>
          <a:p>
            <a:r>
              <a:rPr lang="th-TH" dirty="0">
                <a:solidFill>
                  <a:srgbClr val="000000"/>
                </a:solidFill>
                <a:latin typeface="Comic Sans MS" pitchFamily="66" charset="0"/>
              </a:rPr>
              <a:t>    เครดิต รับสินค้า/ใบสำคัญ</a:t>
            </a: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4204648" y="4114800"/>
            <a:ext cx="3351583" cy="1143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th-TH" dirty="0">
                <a:solidFill>
                  <a:srgbClr val="000000"/>
                </a:solidFill>
                <a:latin typeface="Comic Sans MS" pitchFamily="66" charset="0"/>
              </a:rPr>
              <a:t>เดบิต งานระหว่างก่อสร้าง</a:t>
            </a:r>
          </a:p>
          <a:p>
            <a:r>
              <a:rPr lang="th-TH" sz="2400" dirty="0">
                <a:solidFill>
                  <a:srgbClr val="000000"/>
                </a:solidFill>
                <a:latin typeface="Comic Sans MS" pitchFamily="66" charset="0"/>
              </a:rPr>
              <a:t>     </a:t>
            </a:r>
            <a:r>
              <a:rPr lang="th-TH" dirty="0">
                <a:solidFill>
                  <a:srgbClr val="000000"/>
                </a:solidFill>
                <a:latin typeface="Comic Sans MS" pitchFamily="66" charset="0"/>
              </a:rPr>
              <a:t>เครดิต พักงานระหว่างก่อสร้าง</a:t>
            </a:r>
          </a:p>
        </p:txBody>
      </p:sp>
      <p:pic>
        <p:nvPicPr>
          <p:cNvPr id="19472" name="Picture 14" descr="http://i242.photobucket.com/albums/ff298/akapong999/dookdik4/worm/47_119809_fe2b0ef880c6e44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7772400" y="160020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err="1">
                <a:solidFill>
                  <a:srgbClr val="F10BE6"/>
                </a:solidFill>
              </a:rPr>
              <a:t>สท.</a:t>
            </a:r>
            <a:r>
              <a:rPr lang="th-TH" b="1" dirty="0">
                <a:solidFill>
                  <a:srgbClr val="F10BE6"/>
                </a:solidFill>
              </a:rPr>
              <a:t>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0600" y="685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/>
              <a:t>กรณีเบิกจ่ายหลายงวด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7086600" y="297180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th-TH" b="1" dirty="0">
                <a:solidFill>
                  <a:srgbClr val="F10BE6"/>
                </a:solidFill>
              </a:rPr>
              <a:t> </a:t>
            </a:r>
            <a:r>
              <a:rPr lang="th-TH" b="1" dirty="0" err="1">
                <a:solidFill>
                  <a:srgbClr val="F10BE6"/>
                </a:solidFill>
              </a:rPr>
              <a:t>สท.</a:t>
            </a:r>
            <a:r>
              <a:rPr lang="th-TH" b="1" dirty="0">
                <a:solidFill>
                  <a:srgbClr val="F10BE6"/>
                </a:solidFill>
              </a:rPr>
              <a:t>13 ทุกงวด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219513" y="5575637"/>
            <a:ext cx="3345895" cy="1143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th-TH" dirty="0">
                <a:solidFill>
                  <a:srgbClr val="000000"/>
                </a:solidFill>
                <a:latin typeface="Comic Sans MS" pitchFamily="66" charset="0"/>
              </a:rPr>
              <a:t>เดบิต สิ่งปลูกสร้าง/อาคาร</a:t>
            </a:r>
          </a:p>
          <a:p>
            <a:r>
              <a:rPr lang="th-TH" dirty="0">
                <a:solidFill>
                  <a:srgbClr val="000000"/>
                </a:solidFill>
                <a:latin typeface="Comic Sans MS" pitchFamily="66" charset="0"/>
              </a:rPr>
              <a:t>     เครดิต งานระหว่างก่อสร้าง</a:t>
            </a:r>
          </a:p>
        </p:txBody>
      </p:sp>
      <p:cxnSp>
        <p:nvCxnSpPr>
          <p:cNvPr id="46" name="Straight Arrow Connector 45"/>
          <p:cNvCxnSpPr>
            <a:stCxn id="10" idx="1"/>
            <a:endCxn id="19" idx="0"/>
          </p:cNvCxnSpPr>
          <p:nvPr/>
        </p:nvCxnSpPr>
        <p:spPr>
          <a:xfrm>
            <a:off x="5878773" y="3857058"/>
            <a:ext cx="1667" cy="257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7010400" y="548640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th-TH" b="1" dirty="0" err="1">
                <a:solidFill>
                  <a:srgbClr val="F10BE6"/>
                </a:solidFill>
              </a:rPr>
              <a:t>สท.</a:t>
            </a:r>
            <a:r>
              <a:rPr lang="th-TH" b="1" dirty="0">
                <a:solidFill>
                  <a:srgbClr val="F10BE6"/>
                </a:solidFill>
              </a:rPr>
              <a:t>14,15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003298" y="-4349"/>
            <a:ext cx="8153402" cy="69281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3600" b="1" dirty="0">
                <a:solidFill>
                  <a:schemeClr val="tx1"/>
                </a:solidFill>
                <a:effectLst/>
              </a:rPr>
              <a:t>ขั้นตอนการล้างบัญชีพักงานระหว่างก่อสร้างในระบบ </a:t>
            </a:r>
            <a:r>
              <a:rPr lang="en-US" sz="2400" b="1" dirty="0">
                <a:solidFill>
                  <a:schemeClr val="tx1"/>
                </a:solidFill>
                <a:effectLst/>
              </a:rPr>
              <a:t>GFMIS </a:t>
            </a:r>
            <a:r>
              <a:rPr lang="th-TH" sz="3600" b="1" dirty="0">
                <a:solidFill>
                  <a:schemeClr val="tx1"/>
                </a:solidFill>
                <a:effectLst/>
              </a:rPr>
              <a:t>ผ่าน</a:t>
            </a:r>
            <a:r>
              <a:rPr lang="th-TH" sz="2400" b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</a:rPr>
              <a:t>Web Online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1219200" y="1066800"/>
            <a:ext cx="17764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F10BE6"/>
                </a:solidFill>
              </a:rPr>
              <a:t>2.ตรวจรับพัสดุ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3962400" y="1143000"/>
            <a:ext cx="10438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F10BE6"/>
                </a:solidFill>
              </a:rPr>
              <a:t>1.</a:t>
            </a:r>
            <a:r>
              <a:rPr lang="th-TH" b="1" dirty="0" err="1">
                <a:solidFill>
                  <a:srgbClr val="F10BE6"/>
                </a:solidFill>
              </a:rPr>
              <a:t>บส</a:t>
            </a:r>
            <a:r>
              <a:rPr lang="th-TH" b="1" dirty="0">
                <a:solidFill>
                  <a:srgbClr val="F10BE6"/>
                </a:solidFill>
              </a:rPr>
              <a:t>.01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5791200" y="1143000"/>
            <a:ext cx="2353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F10BE6"/>
                </a:solidFill>
              </a:rPr>
              <a:t>4.สร้างรหัสสินทรัพย์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057400" y="2590800"/>
            <a:ext cx="2363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F10BE6"/>
                </a:solidFill>
              </a:rPr>
              <a:t>3. เบิกจ่ายในระบบฯ</a:t>
            </a: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6629400" y="2590800"/>
            <a:ext cx="2250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F10BE6"/>
                </a:solidFill>
              </a:rPr>
              <a:t>5.การล้างบัญชีพักฯ</a:t>
            </a: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5867400" y="5181600"/>
            <a:ext cx="3323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F10BE6"/>
                </a:solidFill>
              </a:rPr>
              <a:t>6.เมื่อเบิกจ่ายครบทุกงวดแล้ว</a:t>
            </a:r>
          </a:p>
        </p:txBody>
      </p:sp>
      <p:cxnSp>
        <p:nvCxnSpPr>
          <p:cNvPr id="39" name="Straight Arrow Connector 45"/>
          <p:cNvCxnSpPr/>
          <p:nvPr/>
        </p:nvCxnSpPr>
        <p:spPr>
          <a:xfrm rot="10800000">
            <a:off x="3429000" y="20574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609600" y="2971800"/>
            <a:ext cx="2876549" cy="112238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th-TH" dirty="0">
                <a:solidFill>
                  <a:srgbClr val="000000"/>
                </a:solidFill>
                <a:latin typeface="Comic Sans MS" pitchFamily="66" charset="0"/>
              </a:rPr>
              <a:t>เดบิต รับสินค้า/ใบสำคัญ</a:t>
            </a:r>
          </a:p>
          <a:p>
            <a:r>
              <a:rPr lang="th-TH" dirty="0">
                <a:solidFill>
                  <a:srgbClr val="000000"/>
                </a:solidFill>
                <a:latin typeface="Comic Sans MS" pitchFamily="66" charset="0"/>
              </a:rPr>
              <a:t>    เครดิต เจ้าหนี้</a:t>
            </a:r>
          </a:p>
        </p:txBody>
      </p:sp>
      <p:cxnSp>
        <p:nvCxnSpPr>
          <p:cNvPr id="32" name="Straight Arrow Connector 45"/>
          <p:cNvCxnSpPr/>
          <p:nvPr/>
        </p:nvCxnSpPr>
        <p:spPr>
          <a:xfrm>
            <a:off x="5867400" y="5257800"/>
            <a:ext cx="1667" cy="257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45"/>
          <p:cNvCxnSpPr/>
          <p:nvPr/>
        </p:nvCxnSpPr>
        <p:spPr>
          <a:xfrm>
            <a:off x="2057400" y="2667000"/>
            <a:ext cx="1667" cy="257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จุดที่สุด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2653</TotalTime>
  <Words>4452</Words>
  <Application>Microsoft Office PowerPoint</Application>
  <PresentationFormat>นำเสนอทางหน้าจอ (4:3)</PresentationFormat>
  <Paragraphs>970</Paragraphs>
  <Slides>65</Slides>
  <Notes>5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65</vt:i4>
      </vt:variant>
    </vt:vector>
  </HeadingPairs>
  <TitlesOfParts>
    <vt:vector size="66" baseType="lpstr">
      <vt:lpstr>จุดที่สุด</vt:lpstr>
      <vt:lpstr>ภาพนิ่ง 1</vt:lpstr>
      <vt:lpstr>ที่มาสินทรัพย์</vt:lpstr>
      <vt:lpstr>วงจรสินทรัพย์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 หลักเกณฑ์การประเมินผลการปฏิบัติงานด้านบัญชีของส่วนราชการ ปีงปม.2560</vt:lpstr>
      <vt:lpstr>หลักเกณฑ์การประเมินผลการปฏิบัติงานด้านบัญชีของส่วนราชการ ปีงปม.2560</vt:lpstr>
      <vt:lpstr>หลักเกณฑ์การประเมินผลการปฏิบัติงานด้านบัญชีของส่วนราชการ ปีงปม.2560</vt:lpstr>
      <vt:lpstr>ภาพนิ่ง 16</vt:lpstr>
      <vt:lpstr>กลุ่มบัญชีจัดทำรายงานการเงินในภาพรวมกรม</vt:lpstr>
      <vt:lpstr>ภาพรวมบัญชีต้นทุนต่อหน่วยผลผลิต</vt:lpstr>
      <vt:lpstr>กำหนดระยะเวลาการปิดงวดบัญชีในระบบ GFMIS</vt:lpstr>
      <vt:lpstr>แนวปฏิบัติทางบัญชีสิ้นปีงบประมาณ ในระบบ GFMIS</vt:lpstr>
      <vt:lpstr>ภาพนิ่ง 21</vt:lpstr>
      <vt:lpstr>ภาพนิ่ง 22</vt:lpstr>
      <vt:lpstr>ภาพนิ่ง 23</vt:lpstr>
      <vt:lpstr>ภาพรวมบัญชีต้นทุนต่อหน่วยผลผลิต</vt:lpstr>
      <vt:lpstr>แผนการจัดทำบัญชีต้นทุนต่อหน่วยผลผลิต ปีงบประมาณ 2560</vt:lpstr>
      <vt:lpstr>ขอรายชื่อเจ้าหน้าที่สำหรับติดต่อประสานงานกับกลุ่มบัญชี กองคลัง</vt:lpstr>
      <vt:lpstr>สรุปกิจกรรมหลัก ปีงบประมาณ พ.ศ.2560 ในระบบ GFMIS</vt:lpstr>
      <vt:lpstr>ตัวอย่างรหัสกิจกรรมย่อย ปี2560</vt:lpstr>
      <vt:lpstr>กรณีหน่วยงานได้รับจัดสรรงบประมาณเพิ่มเติม แต่เป็นคนละรหัสกิจกรรมที่ดำเนินการจริง</vt:lpstr>
      <vt:lpstr>การจัดทำแผนเพิ่มประสิทธิภาพ ประจำปีงบประมาณ 2560</vt:lpstr>
      <vt:lpstr>ขอรายละเอียดปริมาณการใช้ไฟฟ้าและน้ำประปา</vt:lpstr>
      <vt:lpstr>ค่าไฟฟ้า ของปีงปม.2559</vt:lpstr>
      <vt:lpstr>ค่าน้ำประปา และน้ำบาดาลของปีงปม.2559 (ต่อ)</vt:lpstr>
      <vt:lpstr>ค่าไฟฟ้าและค่าน้ำประปา ของปีงปม.2560</vt:lpstr>
      <vt:lpstr>เข้าเว็บไซด์ กองคลัง  กรมพัฒนาที่ดิน (15 พ.ค.60)</vt:lpstr>
      <vt:lpstr>ภาพนิ่ง 36</vt:lpstr>
      <vt:lpstr>ขอรายละเอียดบัญชีค่าใช้จ่ายของหน่วยงาน</vt:lpstr>
      <vt:lpstr>บัญชีค่าจ้างเหมาบริการ - บุคคลภายนอก</vt:lpstr>
      <vt:lpstr>    บัญชีค่าใช้จ่ายอื่น 5212010199</vt:lpstr>
      <vt:lpstr>บัญชีค่าประชาสัมพันธ์</vt:lpstr>
      <vt:lpstr>บัญชีค่าซ่อมแซมบำรุงรักษา</vt:lpstr>
      <vt:lpstr>บัญชีค่าวัสดุ  ( 5104010104 ) </vt:lpstr>
      <vt:lpstr>บัญชีค่าใช้จ่ายฝึกอบรม</vt:lpstr>
      <vt:lpstr>บัญชีค่าใช้จ่ายฝึกอบรม (ต่อ)</vt:lpstr>
      <vt:lpstr>ต.ย.สรุปผลการวิเคราะห์คชจ.ระหว่างปีงปม  2558 และ 2559</vt:lpstr>
      <vt:lpstr>ต.ย.สรุปผลการวิเคราะห์คชจ.ระหว่างปีงปม  2558 และ 2559 (ต่อ)</vt:lpstr>
      <vt:lpstr>ต.ย.สรุปผลการวิเคราะห์คชจ.ระหว่างปีงปม  2558 และ 2559 (ต่อ)</vt:lpstr>
      <vt:lpstr>วันที่ปรับปรุงบัญชี</vt:lpstr>
      <vt:lpstr>ปัญหาที่ตรวจสอบพบหลังการปิดงวดเดือนเมษายน 2560 ที่เกี่ยวข้องกับเกณฑ์ประเมินผลด้านบัญชี</vt:lpstr>
      <vt:lpstr>กำหนดระยะเวลาการปิดงวดบัญชีในระบบ GFMIS</vt:lpstr>
      <vt:lpstr>ปัญหาการล้าง ขจ.05 เกินไป ทำให้ผิดดุลบัญชีประจำเดือน</vt:lpstr>
      <vt:lpstr>ภาพนิ่ง 52</vt:lpstr>
      <vt:lpstr>ตัวอย่างกรณีไม่สามารถกลับรายการขจ.05 ได้ ให้ปรับปรุงบัญชีเงินฝากธนาคารในงปม. ดังนี้</vt:lpstr>
      <vt:lpstr>ตัวอย่าง งบกระทบยอดเงินฝากธนาคาร (บางส่วน) </vt:lpstr>
      <vt:lpstr>เงินฝากคลัง ของส่วนภูมิภาค</vt:lpstr>
      <vt:lpstr>เงินสมทบแหล่งน้ำในไร่นา (จากเกษตรกร 2,500บาท)</vt:lpstr>
      <vt:lpstr>ภาพนิ่ง 57</vt:lpstr>
      <vt:lpstr>ภาพนิ่ง 58</vt:lpstr>
      <vt:lpstr>ต.ย.การตรวจสอบการรับและนำส่งเงินเป็นรายได้แผ่นดินประจำเดือนและประจำปีของทุกหน่วยเบิกจ่าย</vt:lpstr>
      <vt:lpstr>ดุลบัญชี</vt:lpstr>
      <vt:lpstr>ภาพนิ่ง 61</vt:lpstr>
      <vt:lpstr>ภาพนิ่ง 62</vt:lpstr>
      <vt:lpstr>ภาพนิ่ง 63</vt:lpstr>
      <vt:lpstr>ภาพนิ่ง 64</vt:lpstr>
      <vt:lpstr>กรณีมีข้อสงสัยเพิ่มเติมติดต่อ กลุ่มบัญชี กองคลัง</vt:lpstr>
    </vt:vector>
  </TitlesOfParts>
  <Company>TrueFasterOS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ระบบสินทรัพย์</dc:title>
  <dc:creator>TrueFasterUser</dc:creator>
  <cp:lastModifiedBy>User</cp:lastModifiedBy>
  <cp:revision>378</cp:revision>
  <dcterms:created xsi:type="dcterms:W3CDTF">2009-11-04T15:12:31Z</dcterms:created>
  <dcterms:modified xsi:type="dcterms:W3CDTF">2017-05-25T09:27:18Z</dcterms:modified>
</cp:coreProperties>
</file>